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53" d="100"/>
          <a:sy n="53" d="100"/>
        </p:scale>
        <p:origin x="1392" y="4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8246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70">
          <a:fgClr>
            <a:schemeClr val="tx2">
              <a:lumMod val="50000"/>
            </a:schemeClr>
          </a:fgClr>
          <a:bgClr>
            <a:schemeClr val="tx2">
              <a:lumMod val="75000"/>
            </a:schemeClr>
          </a:bgClr>
        </a:patt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microsoft.com/office/2007/relationships/hdphoto" Target="../media/hdphoto1.wdp"/><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jpe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6.png"/><Relationship Id="rId10" Type="http://schemas.openxmlformats.org/officeDocument/2006/relationships/image" Target="../media/image15.png"/><Relationship Id="rId4" Type="http://schemas.openxmlformats.org/officeDocument/2006/relationships/image" Target="../media/image10.png"/><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18" Type="http://schemas.openxmlformats.org/officeDocument/2006/relationships/image" Target="../media/image31.png"/><Relationship Id="rId3" Type="http://schemas.openxmlformats.org/officeDocument/2006/relationships/image" Target="../media/image18.png"/><Relationship Id="rId21" Type="http://schemas.openxmlformats.org/officeDocument/2006/relationships/image" Target="../media/image17.png"/><Relationship Id="rId7" Type="http://schemas.openxmlformats.org/officeDocument/2006/relationships/image" Target="../media/image20.png"/><Relationship Id="rId12" Type="http://schemas.openxmlformats.org/officeDocument/2006/relationships/image" Target="../media/image25.png"/><Relationship Id="rId17" Type="http://schemas.openxmlformats.org/officeDocument/2006/relationships/image" Target="../media/image30.png"/><Relationship Id="rId2" Type="http://schemas.openxmlformats.org/officeDocument/2006/relationships/notesSlide" Target="../notesSlides/notesSlide3.xml"/><Relationship Id="rId16" Type="http://schemas.openxmlformats.org/officeDocument/2006/relationships/image" Target="../media/image29.png"/><Relationship Id="rId20"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6.png"/><Relationship Id="rId15" Type="http://schemas.openxmlformats.org/officeDocument/2006/relationships/image" Target="../media/image28.png"/><Relationship Id="rId10" Type="http://schemas.openxmlformats.org/officeDocument/2006/relationships/image" Target="../media/image23.png"/><Relationship Id="rId19" Type="http://schemas.openxmlformats.org/officeDocument/2006/relationships/image" Target="../media/image32.png"/><Relationship Id="rId4" Type="http://schemas.openxmlformats.org/officeDocument/2006/relationships/image" Target="../media/image10.png"/><Relationship Id="rId9" Type="http://schemas.openxmlformats.org/officeDocument/2006/relationships/image" Target="../media/image22.png"/><Relationship Id="rId14" Type="http://schemas.openxmlformats.org/officeDocument/2006/relationships/image" Target="../media/image27.png"/><Relationship Id="rId22" Type="http://schemas.openxmlformats.org/officeDocument/2006/relationships/image" Target="../media/image34.jpeg"/></Relationships>
</file>

<file path=ppt/slides/_rels/slide4.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png"/><Relationship Id="rId3" Type="http://schemas.openxmlformats.org/officeDocument/2006/relationships/image" Target="../media/image18.png"/><Relationship Id="rId7" Type="http://schemas.openxmlformats.org/officeDocument/2006/relationships/image" Target="../media/image36.png"/><Relationship Id="rId12" Type="http://schemas.openxmlformats.org/officeDocument/2006/relationships/image" Target="../media/image41.png"/><Relationship Id="rId17" Type="http://schemas.openxmlformats.org/officeDocument/2006/relationships/image" Target="../media/image45.jpeg"/><Relationship Id="rId2" Type="http://schemas.openxmlformats.org/officeDocument/2006/relationships/notesSlide" Target="../notesSlides/notesSlide4.xml"/><Relationship Id="rId16"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6.png"/><Relationship Id="rId15" Type="http://schemas.openxmlformats.org/officeDocument/2006/relationships/image" Target="../media/image44.png"/><Relationship Id="rId10" Type="http://schemas.openxmlformats.org/officeDocument/2006/relationships/image" Target="../media/image39.png"/><Relationship Id="rId4" Type="http://schemas.openxmlformats.org/officeDocument/2006/relationships/image" Target="../media/image10.png"/><Relationship Id="rId9" Type="http://schemas.openxmlformats.org/officeDocument/2006/relationships/image" Target="../media/image38.png"/><Relationship Id="rId14" Type="http://schemas.openxmlformats.org/officeDocument/2006/relationships/image" Target="../media/image43.png"/></Relationships>
</file>

<file path=ppt/slides/_rels/slide5.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png"/><Relationship Id="rId18" Type="http://schemas.openxmlformats.org/officeDocument/2006/relationships/image" Target="../media/image58.png"/><Relationship Id="rId3" Type="http://schemas.openxmlformats.org/officeDocument/2006/relationships/image" Target="../media/image46.jpeg"/><Relationship Id="rId7" Type="http://schemas.openxmlformats.org/officeDocument/2006/relationships/image" Target="../media/image47.png"/><Relationship Id="rId12" Type="http://schemas.openxmlformats.org/officeDocument/2006/relationships/image" Target="../media/image52.png"/><Relationship Id="rId17" Type="http://schemas.openxmlformats.org/officeDocument/2006/relationships/image" Target="../media/image57.png"/><Relationship Id="rId2" Type="http://schemas.openxmlformats.org/officeDocument/2006/relationships/notesSlide" Target="../notesSlides/notesSlide5.xml"/><Relationship Id="rId16" Type="http://schemas.openxmlformats.org/officeDocument/2006/relationships/image" Target="../media/image56.png"/><Relationship Id="rId20" Type="http://schemas.openxmlformats.org/officeDocument/2006/relationships/image" Target="../media/image59.jpe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51.png"/><Relationship Id="rId5" Type="http://schemas.openxmlformats.org/officeDocument/2006/relationships/image" Target="../media/image10.png"/><Relationship Id="rId15" Type="http://schemas.openxmlformats.org/officeDocument/2006/relationships/image" Target="../media/image55.png"/><Relationship Id="rId10" Type="http://schemas.openxmlformats.org/officeDocument/2006/relationships/image" Target="../media/image50.png"/><Relationship Id="rId19" Type="http://schemas.openxmlformats.org/officeDocument/2006/relationships/image" Target="../media/image17.png"/><Relationship Id="rId4" Type="http://schemas.openxmlformats.org/officeDocument/2006/relationships/image" Target="../media/image18.png"/><Relationship Id="rId9" Type="http://schemas.openxmlformats.org/officeDocument/2006/relationships/image" Target="../media/image49.png"/><Relationship Id="rId14" Type="http://schemas.openxmlformats.org/officeDocument/2006/relationships/image" Target="../media/image54.png"/></Relationships>
</file>

<file path=ppt/slides/_rels/slide6.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image" Target="../media/image16.png"/><Relationship Id="rId18" Type="http://schemas.openxmlformats.org/officeDocument/2006/relationships/image" Target="../media/image68.jpeg"/><Relationship Id="rId3" Type="http://schemas.openxmlformats.org/officeDocument/2006/relationships/image" Target="../media/image18.png"/><Relationship Id="rId7" Type="http://schemas.openxmlformats.org/officeDocument/2006/relationships/image" Target="../media/image61.png"/><Relationship Id="rId12" Type="http://schemas.openxmlformats.org/officeDocument/2006/relationships/image" Target="../media/image64.png"/><Relationship Id="rId17" Type="http://schemas.openxmlformats.org/officeDocument/2006/relationships/image" Target="../media/image17.png"/><Relationship Id="rId2" Type="http://schemas.openxmlformats.org/officeDocument/2006/relationships/notesSlide" Target="../notesSlides/notesSlide6.xml"/><Relationship Id="rId16" Type="http://schemas.openxmlformats.org/officeDocument/2006/relationships/image" Target="../media/image67.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49.png"/><Relationship Id="rId5" Type="http://schemas.openxmlformats.org/officeDocument/2006/relationships/image" Target="../media/image60.png"/><Relationship Id="rId15" Type="http://schemas.openxmlformats.org/officeDocument/2006/relationships/image" Target="../media/image66.png"/><Relationship Id="rId10" Type="http://schemas.openxmlformats.org/officeDocument/2006/relationships/image" Target="../media/image63.png"/><Relationship Id="rId4" Type="http://schemas.openxmlformats.org/officeDocument/2006/relationships/image" Target="../media/image10.png"/><Relationship Id="rId9" Type="http://schemas.openxmlformats.org/officeDocument/2006/relationships/image" Target="../media/image14.png"/><Relationship Id="rId14" Type="http://schemas.openxmlformats.org/officeDocument/2006/relationships/image" Target="../media/image65.png"/></Relationships>
</file>

<file path=ppt/slides/_rels/slide7.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76.png"/><Relationship Id="rId18" Type="http://schemas.openxmlformats.org/officeDocument/2006/relationships/image" Target="../media/image81.png"/><Relationship Id="rId3" Type="http://schemas.openxmlformats.org/officeDocument/2006/relationships/image" Target="../media/image18.png"/><Relationship Id="rId21" Type="http://schemas.openxmlformats.org/officeDocument/2006/relationships/image" Target="../media/image84.png"/><Relationship Id="rId7" Type="http://schemas.openxmlformats.org/officeDocument/2006/relationships/image" Target="../media/image70.png"/><Relationship Id="rId12" Type="http://schemas.openxmlformats.org/officeDocument/2006/relationships/image" Target="../media/image75.png"/><Relationship Id="rId17" Type="http://schemas.openxmlformats.org/officeDocument/2006/relationships/image" Target="../media/image80.png"/><Relationship Id="rId2" Type="http://schemas.openxmlformats.org/officeDocument/2006/relationships/notesSlide" Target="../notesSlides/notesSlide7.xml"/><Relationship Id="rId16" Type="http://schemas.openxmlformats.org/officeDocument/2006/relationships/image" Target="../media/image79.png"/><Relationship Id="rId20" Type="http://schemas.openxmlformats.org/officeDocument/2006/relationships/image" Target="../media/image83.png"/><Relationship Id="rId1" Type="http://schemas.openxmlformats.org/officeDocument/2006/relationships/slideLayout" Target="../slideLayouts/slideLayout1.xml"/><Relationship Id="rId6" Type="http://schemas.openxmlformats.org/officeDocument/2006/relationships/image" Target="../media/image69.png"/><Relationship Id="rId11" Type="http://schemas.openxmlformats.org/officeDocument/2006/relationships/image" Target="../media/image74.png"/><Relationship Id="rId24" Type="http://schemas.openxmlformats.org/officeDocument/2006/relationships/image" Target="../media/image86.jpeg"/><Relationship Id="rId5" Type="http://schemas.openxmlformats.org/officeDocument/2006/relationships/image" Target="../media/image6.png"/><Relationship Id="rId15" Type="http://schemas.openxmlformats.org/officeDocument/2006/relationships/image" Target="../media/image78.png"/><Relationship Id="rId23" Type="http://schemas.openxmlformats.org/officeDocument/2006/relationships/image" Target="../media/image17.png"/><Relationship Id="rId10" Type="http://schemas.openxmlformats.org/officeDocument/2006/relationships/image" Target="../media/image73.png"/><Relationship Id="rId19" Type="http://schemas.openxmlformats.org/officeDocument/2006/relationships/image" Target="../media/image82.png"/><Relationship Id="rId4" Type="http://schemas.openxmlformats.org/officeDocument/2006/relationships/image" Target="../media/image10.png"/><Relationship Id="rId9" Type="http://schemas.openxmlformats.org/officeDocument/2006/relationships/image" Target="../media/image72.png"/><Relationship Id="rId14" Type="http://schemas.openxmlformats.org/officeDocument/2006/relationships/image" Target="../media/image77.png"/><Relationship Id="rId22" Type="http://schemas.openxmlformats.org/officeDocument/2006/relationships/image" Target="../media/image85.png"/></Relationships>
</file>

<file path=ppt/slides/_rels/slide8.xml.rels><?xml version="1.0" encoding="UTF-8" standalone="yes"?>
<Relationships xmlns="http://schemas.openxmlformats.org/package/2006/relationships"><Relationship Id="rId8" Type="http://schemas.openxmlformats.org/officeDocument/2006/relationships/image" Target="../media/image89.png"/><Relationship Id="rId13" Type="http://schemas.openxmlformats.org/officeDocument/2006/relationships/image" Target="../media/image94.png"/><Relationship Id="rId18" Type="http://schemas.openxmlformats.org/officeDocument/2006/relationships/image" Target="../media/image17.png"/><Relationship Id="rId3" Type="http://schemas.openxmlformats.org/officeDocument/2006/relationships/image" Target="../media/image18.png"/><Relationship Id="rId7" Type="http://schemas.openxmlformats.org/officeDocument/2006/relationships/image" Target="../media/image88.png"/><Relationship Id="rId12" Type="http://schemas.openxmlformats.org/officeDocument/2006/relationships/image" Target="../media/image93.png"/><Relationship Id="rId17" Type="http://schemas.openxmlformats.org/officeDocument/2006/relationships/image" Target="../media/image98.png"/><Relationship Id="rId2" Type="http://schemas.openxmlformats.org/officeDocument/2006/relationships/notesSlide" Target="../notesSlides/notesSlide8.xml"/><Relationship Id="rId16" Type="http://schemas.openxmlformats.org/officeDocument/2006/relationships/image" Target="../media/image97.png"/><Relationship Id="rId1" Type="http://schemas.openxmlformats.org/officeDocument/2006/relationships/slideLayout" Target="../slideLayouts/slideLayout1.xml"/><Relationship Id="rId6" Type="http://schemas.openxmlformats.org/officeDocument/2006/relationships/image" Target="../media/image87.png"/><Relationship Id="rId11" Type="http://schemas.openxmlformats.org/officeDocument/2006/relationships/image" Target="../media/image92.png"/><Relationship Id="rId5" Type="http://schemas.openxmlformats.org/officeDocument/2006/relationships/image" Target="../media/image6.png"/><Relationship Id="rId15" Type="http://schemas.openxmlformats.org/officeDocument/2006/relationships/image" Target="../media/image96.png"/><Relationship Id="rId10" Type="http://schemas.openxmlformats.org/officeDocument/2006/relationships/image" Target="../media/image91.png"/><Relationship Id="rId19" Type="http://schemas.openxmlformats.org/officeDocument/2006/relationships/image" Target="../media/image99.jpeg"/><Relationship Id="rId4" Type="http://schemas.openxmlformats.org/officeDocument/2006/relationships/image" Target="../media/image10.png"/><Relationship Id="rId9" Type="http://schemas.openxmlformats.org/officeDocument/2006/relationships/image" Target="../media/image90.png"/><Relationship Id="rId14" Type="http://schemas.openxmlformats.org/officeDocument/2006/relationships/image" Target="../media/image95.png"/></Relationships>
</file>

<file path=ppt/slides/_rels/slide9.xml.rels><?xml version="1.0" encoding="UTF-8" standalone="yes"?>
<Relationships xmlns="http://schemas.openxmlformats.org/package/2006/relationships"><Relationship Id="rId8" Type="http://schemas.openxmlformats.org/officeDocument/2006/relationships/image" Target="../media/image102.png"/><Relationship Id="rId13" Type="http://schemas.openxmlformats.org/officeDocument/2006/relationships/image" Target="../media/image107.png"/><Relationship Id="rId18" Type="http://schemas.openxmlformats.org/officeDocument/2006/relationships/image" Target="../media/image112.png"/><Relationship Id="rId3" Type="http://schemas.openxmlformats.org/officeDocument/2006/relationships/image" Target="../media/image18.png"/><Relationship Id="rId7" Type="http://schemas.openxmlformats.org/officeDocument/2006/relationships/image" Target="../media/image101.png"/><Relationship Id="rId12" Type="http://schemas.openxmlformats.org/officeDocument/2006/relationships/image" Target="../media/image106.png"/><Relationship Id="rId17" Type="http://schemas.openxmlformats.org/officeDocument/2006/relationships/image" Target="../media/image111.png"/><Relationship Id="rId2" Type="http://schemas.openxmlformats.org/officeDocument/2006/relationships/notesSlide" Target="../notesSlides/notesSlide9.xml"/><Relationship Id="rId16" Type="http://schemas.openxmlformats.org/officeDocument/2006/relationships/image" Target="../media/image110.png"/><Relationship Id="rId1" Type="http://schemas.openxmlformats.org/officeDocument/2006/relationships/slideLayout" Target="../slideLayouts/slideLayout1.xml"/><Relationship Id="rId6" Type="http://schemas.openxmlformats.org/officeDocument/2006/relationships/image" Target="../media/image100.png"/><Relationship Id="rId11" Type="http://schemas.openxmlformats.org/officeDocument/2006/relationships/image" Target="../media/image105.png"/><Relationship Id="rId5" Type="http://schemas.openxmlformats.org/officeDocument/2006/relationships/image" Target="../media/image6.png"/><Relationship Id="rId15" Type="http://schemas.openxmlformats.org/officeDocument/2006/relationships/image" Target="../media/image109.png"/><Relationship Id="rId10" Type="http://schemas.openxmlformats.org/officeDocument/2006/relationships/image" Target="../media/image104.png"/><Relationship Id="rId19" Type="http://schemas.openxmlformats.org/officeDocument/2006/relationships/image" Target="../media/image17.png"/><Relationship Id="rId4" Type="http://schemas.openxmlformats.org/officeDocument/2006/relationships/image" Target="../media/image10.png"/><Relationship Id="rId9" Type="http://schemas.openxmlformats.org/officeDocument/2006/relationships/image" Target="../media/image103.png"/><Relationship Id="rId14" Type="http://schemas.openxmlformats.org/officeDocument/2006/relationships/image" Target="../media/image108.png"/></Relationships>
</file>

<file path=ppt/slides/_rels/slide10.xml.rels><?xml version="1.0" encoding="UTF-8" standalone="yes"?>
<Relationships xmlns="http://schemas.openxmlformats.org/package/2006/relationships"><Relationship Id="rId8" Type="http://schemas.openxmlformats.org/officeDocument/2006/relationships/image" Target="../media/image115.png"/><Relationship Id="rId13" Type="http://schemas.openxmlformats.org/officeDocument/2006/relationships/image" Target="../media/image17.png"/><Relationship Id="rId3" Type="http://schemas.openxmlformats.org/officeDocument/2006/relationships/image" Target="../media/image18.png"/><Relationship Id="rId7" Type="http://schemas.openxmlformats.org/officeDocument/2006/relationships/image" Target="../media/image114.png"/><Relationship Id="rId12" Type="http://schemas.openxmlformats.org/officeDocument/2006/relationships/image" Target="../media/image119.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13.png"/><Relationship Id="rId11" Type="http://schemas.openxmlformats.org/officeDocument/2006/relationships/image" Target="../media/image118.png"/><Relationship Id="rId5" Type="http://schemas.openxmlformats.org/officeDocument/2006/relationships/image" Target="../media/image6.png"/><Relationship Id="rId10" Type="http://schemas.openxmlformats.org/officeDocument/2006/relationships/image" Target="../media/image117.png"/><Relationship Id="rId4" Type="http://schemas.openxmlformats.org/officeDocument/2006/relationships/image" Target="../media/image10.png"/><Relationship Id="rId9" Type="http://schemas.openxmlformats.org/officeDocument/2006/relationships/image" Target="../media/image116.png"/><Relationship Id="rId14" Type="http://schemas.openxmlformats.org/officeDocument/2006/relationships/image" Target="../media/image120.jpe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p:cNvPicPr>
            <a:picLocks noChangeAspect="1"/>
          </p:cNvPicPr>
          <p:nvPr/>
        </p:nvPicPr>
        <p:blipFill>
          <a:blip r:embed="rId3">
            <a:alphaModFix amt="35000"/>
          </a:blip>
          <a:srcRect/>
          <a:stretch/>
        </p:blipFill>
        <p:spPr>
          <a:xfrm>
            <a:off x="0" y="-19050"/>
            <a:ext cx="12192000" cy="6858000"/>
          </a:xfrm>
          <a:prstGeom prst="rect">
            <a:avLst/>
          </a:prstGeom>
        </p:spPr>
      </p:pic>
      <p:pic>
        <p:nvPicPr>
          <p:cNvPr id="4" name="Image 2" descr="preencoded.png"/>
          <p:cNvPicPr>
            <a:picLocks noChangeAspect="1"/>
          </p:cNvPicPr>
          <p:nvPr/>
        </p:nvPicPr>
        <p:blipFill>
          <a:blip r:embed="rId4"/>
          <a:stretch>
            <a:fillRect/>
          </a:stretch>
        </p:blipFill>
        <p:spPr>
          <a:xfrm>
            <a:off x="866872" y="390622"/>
            <a:ext cx="933256" cy="933256"/>
          </a:xfrm>
          <a:prstGeom prst="rect">
            <a:avLst/>
          </a:prstGeom>
        </p:spPr>
      </p:pic>
      <p:pic>
        <p:nvPicPr>
          <p:cNvPr id="5" name="Image 3" descr="preencoded.png"/>
          <p:cNvPicPr>
            <a:picLocks noChangeAspect="1"/>
          </p:cNvPicPr>
          <p:nvPr/>
        </p:nvPicPr>
        <p:blipFill>
          <a:blip r:embed="rId5"/>
          <a:stretch>
            <a:fillRect/>
          </a:stretch>
        </p:blipFill>
        <p:spPr>
          <a:xfrm>
            <a:off x="9815443" y="1338192"/>
            <a:ext cx="1324115" cy="1324115"/>
          </a:xfrm>
          <a:prstGeom prst="rect">
            <a:avLst/>
          </a:prstGeom>
        </p:spPr>
      </p:pic>
      <p:pic>
        <p:nvPicPr>
          <p:cNvPr id="6" name="Image 4" descr="preencoded.png"/>
          <p:cNvPicPr>
            <a:picLocks noChangeAspect="1"/>
          </p:cNvPicPr>
          <p:nvPr/>
        </p:nvPicPr>
        <p:blipFill>
          <a:blip r:embed="rId6"/>
          <a:stretch>
            <a:fillRect/>
          </a:stretch>
        </p:blipFill>
        <p:spPr>
          <a:xfrm>
            <a:off x="1786638" y="5215639"/>
            <a:ext cx="808223" cy="808223"/>
          </a:xfrm>
          <a:prstGeom prst="rect">
            <a:avLst/>
          </a:prstGeom>
        </p:spPr>
      </p:pic>
      <p:pic>
        <p:nvPicPr>
          <p:cNvPr id="7" name="Image 5" descr="preencoded.png"/>
          <p:cNvPicPr>
            <a:picLocks noChangeAspect="1"/>
          </p:cNvPicPr>
          <p:nvPr/>
        </p:nvPicPr>
        <p:blipFill>
          <a:blip r:embed="rId7"/>
          <a:stretch>
            <a:fillRect/>
          </a:stretch>
        </p:blipFill>
        <p:spPr>
          <a:xfrm>
            <a:off x="9350680" y="4302430"/>
            <a:ext cx="1301139" cy="1301139"/>
          </a:xfrm>
          <a:prstGeom prst="rect">
            <a:avLst/>
          </a:prstGeom>
        </p:spPr>
      </p:pic>
      <p:pic>
        <p:nvPicPr>
          <p:cNvPr id="10" name="Image 8" descr="preencoded.png"/>
          <p:cNvPicPr>
            <a:picLocks noChangeAspect="1"/>
          </p:cNvPicPr>
          <p:nvPr/>
        </p:nvPicPr>
        <p:blipFill>
          <a:blip r:embed="rId8"/>
          <a:stretch>
            <a:fillRect/>
          </a:stretch>
        </p:blipFill>
        <p:spPr>
          <a:xfrm>
            <a:off x="5998868" y="4458737"/>
            <a:ext cx="914400" cy="38100"/>
          </a:xfrm>
          <a:prstGeom prst="rect">
            <a:avLst/>
          </a:prstGeom>
        </p:spPr>
      </p:pic>
      <p:pic>
        <p:nvPicPr>
          <p:cNvPr id="12" name="Image 10" descr="preencoded.png"/>
          <p:cNvPicPr>
            <a:picLocks noChangeAspect="1"/>
          </p:cNvPicPr>
          <p:nvPr/>
        </p:nvPicPr>
        <p:blipFill>
          <a:blip r:embed="rId9"/>
          <a:stretch>
            <a:fillRect/>
          </a:stretch>
        </p:blipFill>
        <p:spPr>
          <a:xfrm>
            <a:off x="0" y="6819900"/>
            <a:ext cx="12192000" cy="38100"/>
          </a:xfrm>
          <a:prstGeom prst="rect">
            <a:avLst/>
          </a:prstGeom>
        </p:spPr>
      </p:pic>
      <p:sp>
        <p:nvSpPr>
          <p:cNvPr id="13" name="Text 0"/>
          <p:cNvSpPr/>
          <p:nvPr/>
        </p:nvSpPr>
        <p:spPr>
          <a:xfrm>
            <a:off x="1528226" y="942993"/>
            <a:ext cx="10049649" cy="571500"/>
          </a:xfrm>
          <a:prstGeom prst="rect">
            <a:avLst/>
          </a:prstGeom>
          <a:noFill/>
          <a:ln/>
        </p:spPr>
        <p:txBody>
          <a:bodyPr vert="horz" wrap="square" lIns="0" tIns="0" rIns="0" bIns="0" rtlCol="0" anchor="t"/>
          <a:lstStyle/>
          <a:p>
            <a:pPr marL="0" indent="0" algn="ctr">
              <a:lnSpc>
                <a:spcPts val="4500"/>
              </a:lnSpc>
              <a:buNone/>
            </a:pPr>
            <a:r>
              <a:rPr lang="en-US" sz="5400" b="1" kern="0" spc="180" dirty="0">
                <a:solidFill>
                  <a:schemeClr val="bg1"/>
                </a:solidFill>
                <a:latin typeface="Times New Roman" panose="02020603050405020304" pitchFamily="18" charset="0"/>
                <a:ea typeface="ui-sans-serif" pitchFamily="34" charset="-122"/>
                <a:cs typeface="Times New Roman" panose="02020603050405020304" pitchFamily="18" charset="0"/>
              </a:rPr>
              <a:t>FORENSIC SHIELD</a:t>
            </a:r>
            <a:endParaRPr lang="en-US" sz="5400" dirty="0">
              <a:solidFill>
                <a:schemeClr val="bg1"/>
              </a:solidFill>
              <a:latin typeface="Times New Roman" panose="02020603050405020304" pitchFamily="18" charset="0"/>
              <a:cs typeface="Times New Roman" panose="02020603050405020304" pitchFamily="18" charset="0"/>
            </a:endParaRPr>
          </a:p>
        </p:txBody>
      </p:sp>
      <p:sp>
        <p:nvSpPr>
          <p:cNvPr id="14" name="Text 1"/>
          <p:cNvSpPr/>
          <p:nvPr/>
        </p:nvSpPr>
        <p:spPr>
          <a:xfrm>
            <a:off x="1333500" y="3644731"/>
            <a:ext cx="10049649" cy="607569"/>
          </a:xfrm>
          <a:prstGeom prst="rect">
            <a:avLst/>
          </a:prstGeom>
          <a:noFill/>
          <a:ln/>
        </p:spPr>
        <p:txBody>
          <a:bodyPr vert="horz" wrap="square" lIns="0" tIns="0" rIns="0" bIns="0" rtlCol="0" anchor="t"/>
          <a:lstStyle/>
          <a:p>
            <a:pPr marL="0" indent="0" algn="ctr">
              <a:lnSpc>
                <a:spcPts val="2700"/>
              </a:lnSpc>
              <a:buNone/>
            </a:pPr>
            <a:r>
              <a:rPr lang="en-US" sz="2800" b="1" kern="0" spc="45" dirty="0">
                <a:solidFill>
                  <a:schemeClr val="bg1"/>
                </a:solidFill>
                <a:latin typeface="Algerian" panose="04020705040A02060702" pitchFamily="82" charset="0"/>
                <a:ea typeface="ui-sans-serif" pitchFamily="34" charset="-122"/>
                <a:cs typeface="ui-sans-serif" pitchFamily="34" charset="-120"/>
              </a:rPr>
              <a:t>Cybersécurité et Protection des Systèmes d'Information</a:t>
            </a:r>
            <a:endParaRPr lang="en-US" sz="2800" b="1" dirty="0">
              <a:solidFill>
                <a:schemeClr val="bg1"/>
              </a:solidFill>
              <a:latin typeface="Algerian" panose="04020705040A02060702" pitchFamily="82" charset="0"/>
            </a:endParaRPr>
          </a:p>
        </p:txBody>
      </p:sp>
      <p:pic>
        <p:nvPicPr>
          <p:cNvPr id="16" name="Image 15" descr="Une image contenant texte, logo, Police, Graphique&#10;&#10;Le contenu généré par l’IA peut être incorrect.">
            <a:extLst>
              <a:ext uri="{FF2B5EF4-FFF2-40B4-BE49-F238E27FC236}">
                <a16:creationId xmlns:a16="http://schemas.microsoft.com/office/drawing/2014/main" id="{DCC8A875-B9BB-2EC7-FA31-9B3BDC1E2F71}"/>
              </a:ext>
            </a:extLst>
          </p:cNvPr>
          <p:cNvPicPr>
            <a:picLocks noChangeAspect="1"/>
          </p:cNvPicPr>
          <p:nvPr/>
        </p:nvPicPr>
        <p:blipFill>
          <a:blip r:embed="rId10">
            <a:alphaModFix/>
            <a:extLst>
              <a:ext uri="{BEBA8EAE-BF5A-486C-A8C5-ECC9F3942E4B}">
                <a14:imgProps xmlns:a14="http://schemas.microsoft.com/office/drawing/2010/main">
                  <a14:imgLayer r:embed="rId11">
                    <a14:imgEffect>
                      <a14:saturation sat="400000"/>
                    </a14:imgEffect>
                  </a14:imgLayer>
                </a14:imgProps>
              </a:ext>
            </a:extLst>
          </a:blip>
          <a:stretch>
            <a:fillRect/>
          </a:stretch>
        </p:blipFill>
        <p:spPr>
          <a:xfrm>
            <a:off x="4576848" y="764377"/>
            <a:ext cx="3562952" cy="3638248"/>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p:cNvPicPr>
            <a:picLocks noChangeAspect="1"/>
          </p:cNvPicPr>
          <p:nvPr/>
        </p:nvPicPr>
        <p:blipFill>
          <a:blip r:embed="rId3">
            <a:alphaModFix amt="20000"/>
          </a:blip>
          <a:src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76200"/>
          </a:xfrm>
          <a:prstGeom prst="rect">
            <a:avLst/>
          </a:prstGeom>
        </p:spPr>
      </p:pic>
      <p:pic>
        <p:nvPicPr>
          <p:cNvPr id="4" name="Image 2" descr="preencoded.png"/>
          <p:cNvPicPr>
            <a:picLocks noChangeAspect="1"/>
          </p:cNvPicPr>
          <p:nvPr/>
        </p:nvPicPr>
        <p:blipFill>
          <a:blip r:embed="rId5"/>
          <a:stretch>
            <a:fillRect/>
          </a:stretch>
        </p:blipFill>
        <p:spPr>
          <a:xfrm>
            <a:off x="381000" y="990600"/>
            <a:ext cx="914400" cy="38100"/>
          </a:xfrm>
          <a:prstGeom prst="rect">
            <a:avLst/>
          </a:prstGeom>
        </p:spPr>
      </p:pic>
      <p:pic>
        <p:nvPicPr>
          <p:cNvPr id="5" name="Image 3" descr="preencoded.png"/>
          <p:cNvPicPr>
            <a:picLocks noChangeAspect="1"/>
          </p:cNvPicPr>
          <p:nvPr/>
        </p:nvPicPr>
        <p:blipFill>
          <a:blip r:embed="rId6"/>
          <a:stretch>
            <a:fillRect/>
          </a:stretch>
        </p:blipFill>
        <p:spPr>
          <a:xfrm>
            <a:off x="381000" y="3524250"/>
            <a:ext cx="564803" cy="571500"/>
          </a:xfrm>
          <a:prstGeom prst="rect">
            <a:avLst/>
          </a:prstGeom>
        </p:spPr>
      </p:pic>
      <p:pic>
        <p:nvPicPr>
          <p:cNvPr id="6" name="Image 4" descr="preencoded.png"/>
          <p:cNvPicPr>
            <a:picLocks noChangeAspect="1"/>
          </p:cNvPicPr>
          <p:nvPr/>
        </p:nvPicPr>
        <p:blipFill>
          <a:blip r:embed="rId7"/>
          <a:stretch>
            <a:fillRect/>
          </a:stretch>
        </p:blipFill>
        <p:spPr>
          <a:xfrm>
            <a:off x="482352" y="3638550"/>
            <a:ext cx="361950" cy="342900"/>
          </a:xfrm>
          <a:prstGeom prst="rect">
            <a:avLst/>
          </a:prstGeom>
        </p:spPr>
      </p:pic>
      <p:pic>
        <p:nvPicPr>
          <p:cNvPr id="7" name="Image 5" descr="preencoded.png"/>
          <p:cNvPicPr>
            <a:picLocks noChangeAspect="1"/>
          </p:cNvPicPr>
          <p:nvPr/>
        </p:nvPicPr>
        <p:blipFill>
          <a:blip r:embed="rId8"/>
          <a:stretch>
            <a:fillRect/>
          </a:stretch>
        </p:blipFill>
        <p:spPr>
          <a:xfrm>
            <a:off x="381000" y="4953000"/>
            <a:ext cx="3657600" cy="1371600"/>
          </a:xfrm>
          <a:prstGeom prst="rect">
            <a:avLst/>
          </a:prstGeom>
        </p:spPr>
      </p:pic>
      <p:pic>
        <p:nvPicPr>
          <p:cNvPr id="8" name="Image 6" descr="preencoded.png"/>
          <p:cNvPicPr>
            <a:picLocks noChangeAspect="1"/>
          </p:cNvPicPr>
          <p:nvPr/>
        </p:nvPicPr>
        <p:blipFill>
          <a:blip r:embed="rId9"/>
          <a:stretch>
            <a:fillRect/>
          </a:stretch>
        </p:blipFill>
        <p:spPr>
          <a:xfrm>
            <a:off x="609600" y="5181600"/>
            <a:ext cx="228600" cy="304800"/>
          </a:xfrm>
          <a:prstGeom prst="rect">
            <a:avLst/>
          </a:prstGeom>
        </p:spPr>
      </p:pic>
      <p:pic>
        <p:nvPicPr>
          <p:cNvPr id="9" name="Image 7" descr="preencoded.png"/>
          <p:cNvPicPr>
            <a:picLocks noChangeAspect="1"/>
          </p:cNvPicPr>
          <p:nvPr/>
        </p:nvPicPr>
        <p:blipFill>
          <a:blip r:embed="rId8"/>
          <a:stretch>
            <a:fillRect/>
          </a:stretch>
        </p:blipFill>
        <p:spPr>
          <a:xfrm>
            <a:off x="4267200" y="4953000"/>
            <a:ext cx="3657600" cy="1371600"/>
          </a:xfrm>
          <a:prstGeom prst="rect">
            <a:avLst/>
          </a:prstGeom>
        </p:spPr>
      </p:pic>
      <p:pic>
        <p:nvPicPr>
          <p:cNvPr id="10" name="Image 8" descr="preencoded.png"/>
          <p:cNvPicPr>
            <a:picLocks noChangeAspect="1"/>
          </p:cNvPicPr>
          <p:nvPr/>
        </p:nvPicPr>
        <p:blipFill>
          <a:blip r:embed="rId10"/>
          <a:stretch>
            <a:fillRect/>
          </a:stretch>
        </p:blipFill>
        <p:spPr>
          <a:xfrm>
            <a:off x="4495800" y="5181600"/>
            <a:ext cx="228600" cy="304800"/>
          </a:xfrm>
          <a:prstGeom prst="rect">
            <a:avLst/>
          </a:prstGeom>
        </p:spPr>
      </p:pic>
      <p:pic>
        <p:nvPicPr>
          <p:cNvPr id="11" name="Image 9" descr="preencoded.png"/>
          <p:cNvPicPr>
            <a:picLocks noChangeAspect="1"/>
          </p:cNvPicPr>
          <p:nvPr/>
        </p:nvPicPr>
        <p:blipFill>
          <a:blip r:embed="rId8"/>
          <a:stretch>
            <a:fillRect/>
          </a:stretch>
        </p:blipFill>
        <p:spPr>
          <a:xfrm>
            <a:off x="8153400" y="4953000"/>
            <a:ext cx="3657600" cy="1371600"/>
          </a:xfrm>
          <a:prstGeom prst="rect">
            <a:avLst/>
          </a:prstGeom>
        </p:spPr>
      </p:pic>
      <p:pic>
        <p:nvPicPr>
          <p:cNvPr id="12" name="Image 10" descr="preencoded.png"/>
          <p:cNvPicPr>
            <a:picLocks noChangeAspect="1"/>
          </p:cNvPicPr>
          <p:nvPr/>
        </p:nvPicPr>
        <p:blipFill>
          <a:blip r:embed="rId11"/>
          <a:stretch>
            <a:fillRect/>
          </a:stretch>
        </p:blipFill>
        <p:spPr>
          <a:xfrm>
            <a:off x="8382000" y="5181600"/>
            <a:ext cx="228600" cy="304800"/>
          </a:xfrm>
          <a:prstGeom prst="rect">
            <a:avLst/>
          </a:prstGeom>
        </p:spPr>
      </p:pic>
      <p:sp>
        <p:nvSpPr>
          <p:cNvPr id="13" name="Text 0"/>
          <p:cNvSpPr/>
          <p:nvPr/>
        </p:nvSpPr>
        <p:spPr>
          <a:xfrm>
            <a:off x="381000" y="457200"/>
            <a:ext cx="11430000" cy="457200"/>
          </a:xfrm>
          <a:prstGeom prst="rect">
            <a:avLst/>
          </a:prstGeom>
          <a:noFill/>
          <a:ln/>
        </p:spPr>
        <p:txBody>
          <a:bodyPr vert="horz" wrap="square" lIns="0" tIns="0" rIns="0" bIns="0" rtlCol="0" anchor="t"/>
          <a:lstStyle/>
          <a:p>
            <a:pPr marL="0" indent="0">
              <a:lnSpc>
                <a:spcPts val="3600"/>
              </a:lnSpc>
              <a:buNone/>
            </a:pPr>
            <a:r>
              <a:rPr lang="en-US" sz="3600" b="1" dirty="0">
                <a:solidFill>
                  <a:srgbClr val="FFFFFF"/>
                </a:solidFill>
                <a:latin typeface="Arial" pitchFamily="34" charset="0"/>
                <a:ea typeface="Arial" pitchFamily="34" charset="-122"/>
                <a:cs typeface="Arial" pitchFamily="34" charset="-120"/>
              </a:rPr>
              <a:t>Qui sommes-nous ?</a:t>
            </a:r>
            <a:endParaRPr lang="en-US" sz="3600" dirty="0"/>
          </a:p>
        </p:txBody>
      </p:sp>
      <p:sp>
        <p:nvSpPr>
          <p:cNvPr id="14" name="Text 1"/>
          <p:cNvSpPr/>
          <p:nvPr/>
        </p:nvSpPr>
        <p:spPr>
          <a:xfrm>
            <a:off x="381000" y="1485900"/>
            <a:ext cx="8534400" cy="1485900"/>
          </a:xfrm>
          <a:prstGeom prst="rect">
            <a:avLst/>
          </a:prstGeom>
          <a:noFill/>
          <a:ln/>
        </p:spPr>
        <p:txBody>
          <a:bodyPr vert="horz" wrap="square" lIns="0" tIns="0" rIns="0" bIns="0" rtlCol="0" anchor="t"/>
          <a:lstStyle/>
          <a:p>
            <a:pPr marL="0" indent="0">
              <a:lnSpc>
                <a:spcPts val="2925"/>
              </a:lnSpc>
              <a:buNone/>
            </a:pPr>
            <a:r>
              <a:rPr lang="en-US" sz="1800" dirty="0">
                <a:solidFill>
                  <a:srgbClr val="E5E7EB"/>
                </a:solidFill>
                <a:latin typeface="Arial" pitchFamily="34" charset="0"/>
                <a:ea typeface="Arial" pitchFamily="34" charset="-122"/>
                <a:cs typeface="Arial" pitchFamily="34" charset="-120"/>
              </a:rPr>
              <a:t>Jeune société spécialisée dans la cybersécurité des systèmes d'information, nous proposons des services personnalisés pour sécuriser vos informations, garantir la conformité de vos systèmes et vous offrir une protection efficace contre les menaces numériques.</a:t>
            </a:r>
            <a:endParaRPr lang="en-US" sz="1800" dirty="0"/>
          </a:p>
        </p:txBody>
      </p:sp>
      <p:sp>
        <p:nvSpPr>
          <p:cNvPr id="15" name="Text 2"/>
          <p:cNvSpPr/>
          <p:nvPr/>
        </p:nvSpPr>
        <p:spPr>
          <a:xfrm>
            <a:off x="1174403" y="3352800"/>
            <a:ext cx="10636597" cy="304800"/>
          </a:xfrm>
          <a:prstGeom prst="rect">
            <a:avLst/>
          </a:prstGeom>
          <a:noFill/>
          <a:ln/>
        </p:spPr>
        <p:txBody>
          <a:bodyPr vert="horz" wrap="square" lIns="0" tIns="0" rIns="0" bIns="0" rtlCol="0" anchor="t"/>
          <a:lstStyle/>
          <a:p>
            <a:pPr marL="0" indent="0">
              <a:lnSpc>
                <a:spcPts val="2400"/>
              </a:lnSpc>
              <a:buNone/>
            </a:pPr>
            <a:r>
              <a:rPr lang="en-US" sz="1800" b="1" dirty="0">
                <a:solidFill>
                  <a:srgbClr val="FFFFFF"/>
                </a:solidFill>
                <a:latin typeface="Arial" pitchFamily="34" charset="0"/>
                <a:ea typeface="Arial" pitchFamily="34" charset="-122"/>
                <a:cs typeface="Arial" pitchFamily="34" charset="-120"/>
              </a:rPr>
              <a:t>Équipe d'experts</a:t>
            </a:r>
            <a:endParaRPr lang="en-US" sz="1800" dirty="0"/>
          </a:p>
        </p:txBody>
      </p:sp>
      <p:sp>
        <p:nvSpPr>
          <p:cNvPr id="16" name="Text 3"/>
          <p:cNvSpPr/>
          <p:nvPr/>
        </p:nvSpPr>
        <p:spPr>
          <a:xfrm>
            <a:off x="1174403" y="3733800"/>
            <a:ext cx="10636597" cy="533400"/>
          </a:xfrm>
          <a:prstGeom prst="rect">
            <a:avLst/>
          </a:prstGeom>
          <a:noFill/>
          <a:ln/>
        </p:spPr>
        <p:txBody>
          <a:bodyPr vert="horz" wrap="square" lIns="0" tIns="0" rIns="0" bIns="0" rtlCol="0" anchor="t"/>
          <a:lstStyle/>
          <a:p>
            <a:pPr marL="0" indent="0">
              <a:lnSpc>
                <a:spcPts val="2100"/>
              </a:lnSpc>
              <a:buNone/>
            </a:pPr>
            <a:r>
              <a:rPr lang="en-US" sz="1500" dirty="0">
                <a:solidFill>
                  <a:srgbClr val="D1D5DB"/>
                </a:solidFill>
                <a:latin typeface="Arial" pitchFamily="34" charset="0"/>
                <a:ea typeface="Arial" pitchFamily="34" charset="-122"/>
                <a:cs typeface="Arial" pitchFamily="34" charset="-120"/>
              </a:rPr>
              <a:t>Notre équipe est composée de professionnels ayant au moins 15 ans d'expérience dans le domaine de la sécurité informatique.</a:t>
            </a:r>
            <a:endParaRPr lang="en-US" sz="1500" dirty="0"/>
          </a:p>
        </p:txBody>
      </p:sp>
      <p:sp>
        <p:nvSpPr>
          <p:cNvPr id="17" name="Text 4"/>
          <p:cNvSpPr/>
          <p:nvPr/>
        </p:nvSpPr>
        <p:spPr>
          <a:xfrm>
            <a:off x="952500" y="5200650"/>
            <a:ext cx="2807494" cy="266700"/>
          </a:xfrm>
          <a:prstGeom prst="rect">
            <a:avLst/>
          </a:prstGeom>
          <a:noFill/>
          <a:ln/>
        </p:spPr>
        <p:txBody>
          <a:bodyPr vert="horz" wrap="square" lIns="0" tIns="0" rIns="0" bIns="0" rtlCol="0" anchor="t"/>
          <a:lstStyle/>
          <a:p>
            <a:pPr marL="0" indent="0">
              <a:lnSpc>
                <a:spcPts val="2100"/>
              </a:lnSpc>
              <a:buNone/>
            </a:pPr>
            <a:r>
              <a:rPr lang="en-US" sz="1500" b="1" dirty="0">
                <a:solidFill>
                  <a:srgbClr val="FFFFFF"/>
                </a:solidFill>
                <a:latin typeface="Arial" pitchFamily="34" charset="0"/>
                <a:ea typeface="Arial" pitchFamily="34" charset="-122"/>
                <a:cs typeface="Arial" pitchFamily="34" charset="-120"/>
              </a:rPr>
              <a:t>Sécurité des Informations</a:t>
            </a:r>
            <a:endParaRPr lang="en-US" sz="1500" dirty="0"/>
          </a:p>
        </p:txBody>
      </p:sp>
      <p:sp>
        <p:nvSpPr>
          <p:cNvPr id="18" name="Text 5"/>
          <p:cNvSpPr/>
          <p:nvPr/>
        </p:nvSpPr>
        <p:spPr>
          <a:xfrm>
            <a:off x="609600" y="5638800"/>
            <a:ext cx="3200400" cy="457200"/>
          </a:xfrm>
          <a:prstGeom prst="rect">
            <a:avLst/>
          </a:prstGeom>
          <a:noFill/>
          <a:ln/>
        </p:spPr>
        <p:txBody>
          <a:bodyPr vert="horz" wrap="square" lIns="0" tIns="0" rIns="0" bIns="0" rtlCol="0" anchor="t"/>
          <a:lstStyle/>
          <a:p>
            <a:pPr marL="0" indent="0">
              <a:lnSpc>
                <a:spcPts val="1800"/>
              </a:lnSpc>
              <a:buNone/>
            </a:pPr>
            <a:r>
              <a:rPr lang="en-US" sz="1200" dirty="0">
                <a:solidFill>
                  <a:srgbClr val="D1D5DB"/>
                </a:solidFill>
                <a:latin typeface="Arial" pitchFamily="34" charset="0"/>
                <a:ea typeface="Arial" pitchFamily="34" charset="-122"/>
                <a:cs typeface="Arial" pitchFamily="34" charset="-120"/>
              </a:rPr>
              <a:t>Protection des données et des systèmes contre les menaces numériques.</a:t>
            </a:r>
            <a:endParaRPr lang="en-US" sz="1200" dirty="0"/>
          </a:p>
        </p:txBody>
      </p:sp>
      <p:sp>
        <p:nvSpPr>
          <p:cNvPr id="19" name="Text 6"/>
          <p:cNvSpPr/>
          <p:nvPr/>
        </p:nvSpPr>
        <p:spPr>
          <a:xfrm>
            <a:off x="4838700" y="5200650"/>
            <a:ext cx="1219260" cy="266700"/>
          </a:xfrm>
          <a:prstGeom prst="rect">
            <a:avLst/>
          </a:prstGeom>
          <a:noFill/>
          <a:ln/>
        </p:spPr>
        <p:txBody>
          <a:bodyPr vert="horz" wrap="square" lIns="0" tIns="0" rIns="0" bIns="0" rtlCol="0" anchor="t"/>
          <a:lstStyle/>
          <a:p>
            <a:pPr marL="0" indent="0">
              <a:lnSpc>
                <a:spcPts val="2100"/>
              </a:lnSpc>
              <a:buNone/>
            </a:pPr>
            <a:r>
              <a:rPr lang="en-US" sz="1500" b="1" dirty="0">
                <a:solidFill>
                  <a:srgbClr val="FFFFFF"/>
                </a:solidFill>
                <a:latin typeface="Arial" pitchFamily="34" charset="0"/>
                <a:ea typeface="Arial" pitchFamily="34" charset="-122"/>
                <a:cs typeface="Arial" pitchFamily="34" charset="-120"/>
              </a:rPr>
              <a:t>Conformité</a:t>
            </a:r>
            <a:endParaRPr lang="en-US" sz="1500" dirty="0"/>
          </a:p>
        </p:txBody>
      </p:sp>
      <p:sp>
        <p:nvSpPr>
          <p:cNvPr id="20" name="Text 7"/>
          <p:cNvSpPr/>
          <p:nvPr/>
        </p:nvSpPr>
        <p:spPr>
          <a:xfrm>
            <a:off x="4495800" y="5638800"/>
            <a:ext cx="3200400" cy="457200"/>
          </a:xfrm>
          <a:prstGeom prst="rect">
            <a:avLst/>
          </a:prstGeom>
          <a:noFill/>
          <a:ln/>
        </p:spPr>
        <p:txBody>
          <a:bodyPr vert="horz" wrap="square" lIns="0" tIns="0" rIns="0" bIns="0" rtlCol="0" anchor="t"/>
          <a:lstStyle/>
          <a:p>
            <a:pPr marL="0" indent="0">
              <a:lnSpc>
                <a:spcPts val="1800"/>
              </a:lnSpc>
              <a:buNone/>
            </a:pPr>
            <a:r>
              <a:rPr lang="en-US" sz="1200" dirty="0">
                <a:solidFill>
                  <a:srgbClr val="D1D5DB"/>
                </a:solidFill>
                <a:latin typeface="Arial" pitchFamily="34" charset="0"/>
                <a:ea typeface="Arial" pitchFamily="34" charset="-122"/>
                <a:cs typeface="Arial" pitchFamily="34" charset="-120"/>
              </a:rPr>
              <a:t>Garantie la conformité de vos systèmes aux normes internationales de sécurité.</a:t>
            </a:r>
            <a:endParaRPr lang="en-US" sz="1200" dirty="0"/>
          </a:p>
        </p:txBody>
      </p:sp>
      <p:sp>
        <p:nvSpPr>
          <p:cNvPr id="21" name="Text 8"/>
          <p:cNvSpPr/>
          <p:nvPr/>
        </p:nvSpPr>
        <p:spPr>
          <a:xfrm>
            <a:off x="8724900" y="5200650"/>
            <a:ext cx="2172414" cy="266700"/>
          </a:xfrm>
          <a:prstGeom prst="rect">
            <a:avLst/>
          </a:prstGeom>
          <a:noFill/>
          <a:ln/>
        </p:spPr>
        <p:txBody>
          <a:bodyPr vert="horz" wrap="square" lIns="0" tIns="0" rIns="0" bIns="0" rtlCol="0" anchor="t"/>
          <a:lstStyle/>
          <a:p>
            <a:pPr marL="0" indent="0">
              <a:lnSpc>
                <a:spcPts val="2100"/>
              </a:lnSpc>
              <a:buNone/>
            </a:pPr>
            <a:r>
              <a:rPr lang="en-US" sz="1500" b="1" dirty="0">
                <a:solidFill>
                  <a:srgbClr val="FFFFFF"/>
                </a:solidFill>
                <a:latin typeface="Arial" pitchFamily="34" charset="0"/>
                <a:ea typeface="Arial" pitchFamily="34" charset="-122"/>
                <a:cs typeface="Arial" pitchFamily="34" charset="-120"/>
              </a:rPr>
              <a:t>Analyse Forensique</a:t>
            </a:r>
            <a:endParaRPr lang="en-US" sz="1500" dirty="0"/>
          </a:p>
        </p:txBody>
      </p:sp>
      <p:sp>
        <p:nvSpPr>
          <p:cNvPr id="22" name="Text 9"/>
          <p:cNvSpPr/>
          <p:nvPr/>
        </p:nvSpPr>
        <p:spPr>
          <a:xfrm>
            <a:off x="8382000" y="5638800"/>
            <a:ext cx="3200400" cy="457200"/>
          </a:xfrm>
          <a:prstGeom prst="rect">
            <a:avLst/>
          </a:prstGeom>
          <a:noFill/>
          <a:ln/>
        </p:spPr>
        <p:txBody>
          <a:bodyPr vert="horz" wrap="square" lIns="0" tIns="0" rIns="0" bIns="0" rtlCol="0" anchor="t"/>
          <a:lstStyle/>
          <a:p>
            <a:pPr marL="0" indent="0">
              <a:lnSpc>
                <a:spcPts val="1800"/>
              </a:lnSpc>
              <a:buNone/>
            </a:pPr>
            <a:r>
              <a:rPr lang="en-US" sz="1200" dirty="0">
                <a:solidFill>
                  <a:srgbClr val="D1D5DB"/>
                </a:solidFill>
                <a:latin typeface="Arial" pitchFamily="34" charset="0"/>
                <a:ea typeface="Arial" pitchFamily="34" charset="-122"/>
                <a:cs typeface="Arial" pitchFamily="34" charset="-120"/>
              </a:rPr>
              <a:t>Enquêtes post-incidents pour identifier les vulnérabilités et les menaces.</a:t>
            </a:r>
            <a:endParaRPr lang="en-US" sz="1200" dirty="0"/>
          </a:p>
        </p:txBody>
      </p:sp>
      <p:pic>
        <p:nvPicPr>
          <p:cNvPr id="23" name="Image 22" descr="Une image contenant texte, logo, Police, Graphique&#10;&#10;Le contenu généré par l’IA peut être incorrect.">
            <a:extLst>
              <a:ext uri="{FF2B5EF4-FFF2-40B4-BE49-F238E27FC236}">
                <a16:creationId xmlns:a16="http://schemas.microsoft.com/office/drawing/2014/main" id="{69E5926A-3848-7A44-3265-22A6E1AD4A92}"/>
              </a:ext>
            </a:extLst>
          </p:cNvPr>
          <p:cNvPicPr>
            <a:picLocks noChangeAspect="1"/>
          </p:cNvPicPr>
          <p:nvPr/>
        </p:nvPicPr>
        <p:blipFill>
          <a:blip r:embed="rId12"/>
          <a:stretch>
            <a:fillRect/>
          </a:stretch>
        </p:blipFill>
        <p:spPr>
          <a:xfrm>
            <a:off x="11068777" y="-140494"/>
            <a:ext cx="1133937" cy="119538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21206"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76200"/>
          </a:xfrm>
          <a:prstGeom prst="rect">
            <a:avLst/>
          </a:prstGeom>
        </p:spPr>
      </p:pic>
      <p:pic>
        <p:nvPicPr>
          <p:cNvPr id="4" name="Image 2" descr="preencoded.png"/>
          <p:cNvPicPr>
            <a:picLocks noChangeAspect="1"/>
          </p:cNvPicPr>
          <p:nvPr/>
        </p:nvPicPr>
        <p:blipFill>
          <a:blip r:embed="rId5"/>
          <a:stretch>
            <a:fillRect/>
          </a:stretch>
        </p:blipFill>
        <p:spPr>
          <a:xfrm>
            <a:off x="381000" y="990600"/>
            <a:ext cx="914400" cy="38100"/>
          </a:xfrm>
          <a:prstGeom prst="rect">
            <a:avLst/>
          </a:prstGeom>
        </p:spPr>
      </p:pic>
      <p:pic>
        <p:nvPicPr>
          <p:cNvPr id="5" name="Image 3" descr="preencoded.png"/>
          <p:cNvPicPr>
            <a:picLocks noChangeAspect="1"/>
          </p:cNvPicPr>
          <p:nvPr/>
        </p:nvPicPr>
        <p:blipFill>
          <a:blip r:embed="rId6"/>
          <a:stretch>
            <a:fillRect/>
          </a:stretch>
        </p:blipFill>
        <p:spPr>
          <a:xfrm>
            <a:off x="381000" y="1409700"/>
            <a:ext cx="3657600" cy="1676400"/>
          </a:xfrm>
          <a:prstGeom prst="rect">
            <a:avLst/>
          </a:prstGeom>
        </p:spPr>
      </p:pic>
      <p:pic>
        <p:nvPicPr>
          <p:cNvPr id="6" name="Image 4" descr="preencoded.png"/>
          <p:cNvPicPr>
            <a:picLocks noChangeAspect="1"/>
          </p:cNvPicPr>
          <p:nvPr/>
        </p:nvPicPr>
        <p:blipFill>
          <a:blip r:embed="rId7"/>
          <a:stretch>
            <a:fillRect/>
          </a:stretch>
        </p:blipFill>
        <p:spPr>
          <a:xfrm>
            <a:off x="571500" y="1600200"/>
            <a:ext cx="571500" cy="571500"/>
          </a:xfrm>
          <a:prstGeom prst="rect">
            <a:avLst/>
          </a:prstGeom>
        </p:spPr>
      </p:pic>
      <p:pic>
        <p:nvPicPr>
          <p:cNvPr id="7" name="Image 5" descr="preencoded.png"/>
          <p:cNvPicPr>
            <a:picLocks noChangeAspect="1"/>
          </p:cNvPicPr>
          <p:nvPr/>
        </p:nvPicPr>
        <p:blipFill>
          <a:blip r:embed="rId8"/>
          <a:stretch>
            <a:fillRect/>
          </a:stretch>
        </p:blipFill>
        <p:spPr>
          <a:xfrm>
            <a:off x="742950" y="1733550"/>
            <a:ext cx="228600" cy="304800"/>
          </a:xfrm>
          <a:prstGeom prst="rect">
            <a:avLst/>
          </a:prstGeom>
        </p:spPr>
      </p:pic>
      <p:pic>
        <p:nvPicPr>
          <p:cNvPr id="8" name="Image 6" descr="preencoded.png"/>
          <p:cNvPicPr>
            <a:picLocks noChangeAspect="1"/>
          </p:cNvPicPr>
          <p:nvPr/>
        </p:nvPicPr>
        <p:blipFill>
          <a:blip r:embed="rId9"/>
          <a:stretch>
            <a:fillRect/>
          </a:stretch>
        </p:blipFill>
        <p:spPr>
          <a:xfrm>
            <a:off x="4267200" y="1409700"/>
            <a:ext cx="3657600" cy="1676400"/>
          </a:xfrm>
          <a:prstGeom prst="rect">
            <a:avLst/>
          </a:prstGeom>
        </p:spPr>
      </p:pic>
      <p:pic>
        <p:nvPicPr>
          <p:cNvPr id="9" name="Image 7" descr="preencoded.png"/>
          <p:cNvPicPr>
            <a:picLocks noChangeAspect="1"/>
          </p:cNvPicPr>
          <p:nvPr/>
        </p:nvPicPr>
        <p:blipFill>
          <a:blip r:embed="rId10"/>
          <a:stretch>
            <a:fillRect/>
          </a:stretch>
        </p:blipFill>
        <p:spPr>
          <a:xfrm>
            <a:off x="4457700" y="1600200"/>
            <a:ext cx="571500" cy="571500"/>
          </a:xfrm>
          <a:prstGeom prst="rect">
            <a:avLst/>
          </a:prstGeom>
        </p:spPr>
      </p:pic>
      <p:pic>
        <p:nvPicPr>
          <p:cNvPr id="10" name="Image 8" descr="preencoded.png"/>
          <p:cNvPicPr>
            <a:picLocks noChangeAspect="1"/>
          </p:cNvPicPr>
          <p:nvPr/>
        </p:nvPicPr>
        <p:blipFill>
          <a:blip r:embed="rId11"/>
          <a:stretch>
            <a:fillRect/>
          </a:stretch>
        </p:blipFill>
        <p:spPr>
          <a:xfrm>
            <a:off x="4629150" y="1733550"/>
            <a:ext cx="228600" cy="304800"/>
          </a:xfrm>
          <a:prstGeom prst="rect">
            <a:avLst/>
          </a:prstGeom>
        </p:spPr>
      </p:pic>
      <p:pic>
        <p:nvPicPr>
          <p:cNvPr id="11" name="Image 9" descr="preencoded.png"/>
          <p:cNvPicPr>
            <a:picLocks noChangeAspect="1"/>
          </p:cNvPicPr>
          <p:nvPr/>
        </p:nvPicPr>
        <p:blipFill>
          <a:blip r:embed="rId9"/>
          <a:stretch>
            <a:fillRect/>
          </a:stretch>
        </p:blipFill>
        <p:spPr>
          <a:xfrm>
            <a:off x="8153400" y="1409700"/>
            <a:ext cx="3657600" cy="1676400"/>
          </a:xfrm>
          <a:prstGeom prst="rect">
            <a:avLst/>
          </a:prstGeom>
        </p:spPr>
      </p:pic>
      <p:pic>
        <p:nvPicPr>
          <p:cNvPr id="12" name="Image 10" descr="preencoded.png"/>
          <p:cNvPicPr>
            <a:picLocks noChangeAspect="1"/>
          </p:cNvPicPr>
          <p:nvPr/>
        </p:nvPicPr>
        <p:blipFill>
          <a:blip r:embed="rId12"/>
          <a:stretch>
            <a:fillRect/>
          </a:stretch>
        </p:blipFill>
        <p:spPr>
          <a:xfrm>
            <a:off x="8343900" y="1600200"/>
            <a:ext cx="571500" cy="571500"/>
          </a:xfrm>
          <a:prstGeom prst="rect">
            <a:avLst/>
          </a:prstGeom>
        </p:spPr>
      </p:pic>
      <p:pic>
        <p:nvPicPr>
          <p:cNvPr id="13" name="Image 11" descr="preencoded.png"/>
          <p:cNvPicPr>
            <a:picLocks noChangeAspect="1"/>
          </p:cNvPicPr>
          <p:nvPr/>
        </p:nvPicPr>
        <p:blipFill>
          <a:blip r:embed="rId13"/>
          <a:stretch>
            <a:fillRect/>
          </a:stretch>
        </p:blipFill>
        <p:spPr>
          <a:xfrm>
            <a:off x="8515350" y="1733550"/>
            <a:ext cx="228600" cy="304800"/>
          </a:xfrm>
          <a:prstGeom prst="rect">
            <a:avLst/>
          </a:prstGeom>
        </p:spPr>
      </p:pic>
      <p:pic>
        <p:nvPicPr>
          <p:cNvPr id="14" name="Image 12" descr="preencoded.png"/>
          <p:cNvPicPr>
            <a:picLocks noChangeAspect="1"/>
          </p:cNvPicPr>
          <p:nvPr/>
        </p:nvPicPr>
        <p:blipFill>
          <a:blip r:embed="rId14"/>
          <a:stretch>
            <a:fillRect/>
          </a:stretch>
        </p:blipFill>
        <p:spPr>
          <a:xfrm>
            <a:off x="381000" y="3314700"/>
            <a:ext cx="3657600" cy="1409700"/>
          </a:xfrm>
          <a:prstGeom prst="rect">
            <a:avLst/>
          </a:prstGeom>
        </p:spPr>
      </p:pic>
      <p:pic>
        <p:nvPicPr>
          <p:cNvPr id="15" name="Image 13" descr="preencoded.png"/>
          <p:cNvPicPr>
            <a:picLocks noChangeAspect="1"/>
          </p:cNvPicPr>
          <p:nvPr/>
        </p:nvPicPr>
        <p:blipFill>
          <a:blip r:embed="rId15"/>
          <a:stretch>
            <a:fillRect/>
          </a:stretch>
        </p:blipFill>
        <p:spPr>
          <a:xfrm>
            <a:off x="571500" y="3505200"/>
            <a:ext cx="571500" cy="571500"/>
          </a:xfrm>
          <a:prstGeom prst="rect">
            <a:avLst/>
          </a:prstGeom>
        </p:spPr>
      </p:pic>
      <p:pic>
        <p:nvPicPr>
          <p:cNvPr id="16" name="Image 14" descr="preencoded.png"/>
          <p:cNvPicPr>
            <a:picLocks noChangeAspect="1"/>
          </p:cNvPicPr>
          <p:nvPr/>
        </p:nvPicPr>
        <p:blipFill>
          <a:blip r:embed="rId16"/>
          <a:stretch>
            <a:fillRect/>
          </a:stretch>
        </p:blipFill>
        <p:spPr>
          <a:xfrm>
            <a:off x="742950" y="3638550"/>
            <a:ext cx="228600" cy="304800"/>
          </a:xfrm>
          <a:prstGeom prst="rect">
            <a:avLst/>
          </a:prstGeom>
        </p:spPr>
      </p:pic>
      <p:pic>
        <p:nvPicPr>
          <p:cNvPr id="17" name="Image 15" descr="preencoded.png"/>
          <p:cNvPicPr>
            <a:picLocks noChangeAspect="1"/>
          </p:cNvPicPr>
          <p:nvPr/>
        </p:nvPicPr>
        <p:blipFill>
          <a:blip r:embed="rId14"/>
          <a:stretch>
            <a:fillRect/>
          </a:stretch>
        </p:blipFill>
        <p:spPr>
          <a:xfrm>
            <a:off x="4267200" y="3314700"/>
            <a:ext cx="3657600" cy="1409700"/>
          </a:xfrm>
          <a:prstGeom prst="rect">
            <a:avLst/>
          </a:prstGeom>
        </p:spPr>
      </p:pic>
      <p:pic>
        <p:nvPicPr>
          <p:cNvPr id="18" name="Image 16" descr="preencoded.png"/>
          <p:cNvPicPr>
            <a:picLocks noChangeAspect="1"/>
          </p:cNvPicPr>
          <p:nvPr/>
        </p:nvPicPr>
        <p:blipFill>
          <a:blip r:embed="rId17"/>
          <a:stretch>
            <a:fillRect/>
          </a:stretch>
        </p:blipFill>
        <p:spPr>
          <a:xfrm>
            <a:off x="4457700" y="3505200"/>
            <a:ext cx="571500" cy="571500"/>
          </a:xfrm>
          <a:prstGeom prst="rect">
            <a:avLst/>
          </a:prstGeom>
        </p:spPr>
      </p:pic>
      <p:pic>
        <p:nvPicPr>
          <p:cNvPr id="19" name="Image 17" descr="preencoded.png"/>
          <p:cNvPicPr>
            <a:picLocks noChangeAspect="1"/>
          </p:cNvPicPr>
          <p:nvPr/>
        </p:nvPicPr>
        <p:blipFill>
          <a:blip r:embed="rId18"/>
          <a:stretch>
            <a:fillRect/>
          </a:stretch>
        </p:blipFill>
        <p:spPr>
          <a:xfrm>
            <a:off x="4643438" y="3638550"/>
            <a:ext cx="200025" cy="304800"/>
          </a:xfrm>
          <a:prstGeom prst="rect">
            <a:avLst/>
          </a:prstGeom>
        </p:spPr>
      </p:pic>
      <p:pic>
        <p:nvPicPr>
          <p:cNvPr id="20" name="Image 18" descr="preencoded.png"/>
          <p:cNvPicPr>
            <a:picLocks noChangeAspect="1"/>
          </p:cNvPicPr>
          <p:nvPr/>
        </p:nvPicPr>
        <p:blipFill>
          <a:blip r:embed="rId14"/>
          <a:stretch>
            <a:fillRect/>
          </a:stretch>
        </p:blipFill>
        <p:spPr>
          <a:xfrm>
            <a:off x="8153400" y="3314700"/>
            <a:ext cx="3657600" cy="1409700"/>
          </a:xfrm>
          <a:prstGeom prst="rect">
            <a:avLst/>
          </a:prstGeom>
        </p:spPr>
      </p:pic>
      <p:pic>
        <p:nvPicPr>
          <p:cNvPr id="21" name="Image 19" descr="preencoded.png"/>
          <p:cNvPicPr>
            <a:picLocks noChangeAspect="1"/>
          </p:cNvPicPr>
          <p:nvPr/>
        </p:nvPicPr>
        <p:blipFill>
          <a:blip r:embed="rId19"/>
          <a:stretch>
            <a:fillRect/>
          </a:stretch>
        </p:blipFill>
        <p:spPr>
          <a:xfrm>
            <a:off x="8343900" y="3505200"/>
            <a:ext cx="571500" cy="571500"/>
          </a:xfrm>
          <a:prstGeom prst="rect">
            <a:avLst/>
          </a:prstGeom>
        </p:spPr>
      </p:pic>
      <p:pic>
        <p:nvPicPr>
          <p:cNvPr id="22" name="Image 20" descr="preencoded.png"/>
          <p:cNvPicPr>
            <a:picLocks noChangeAspect="1"/>
          </p:cNvPicPr>
          <p:nvPr/>
        </p:nvPicPr>
        <p:blipFill>
          <a:blip r:embed="rId20"/>
          <a:stretch>
            <a:fillRect/>
          </a:stretch>
        </p:blipFill>
        <p:spPr>
          <a:xfrm>
            <a:off x="8515350" y="3638550"/>
            <a:ext cx="228600" cy="304800"/>
          </a:xfrm>
          <a:prstGeom prst="rect">
            <a:avLst/>
          </a:prstGeom>
        </p:spPr>
      </p:pic>
      <p:sp>
        <p:nvSpPr>
          <p:cNvPr id="23" name="Text 0"/>
          <p:cNvSpPr/>
          <p:nvPr/>
        </p:nvSpPr>
        <p:spPr>
          <a:xfrm>
            <a:off x="381000" y="457200"/>
            <a:ext cx="13716000" cy="457200"/>
          </a:xfrm>
          <a:prstGeom prst="rect">
            <a:avLst/>
          </a:prstGeom>
          <a:noFill/>
          <a:ln/>
        </p:spPr>
        <p:txBody>
          <a:bodyPr vert="horz" wrap="square" lIns="0" tIns="0" rIns="0" bIns="0" rtlCol="0" anchor="t"/>
          <a:lstStyle/>
          <a:p>
            <a:pPr marL="0" indent="0">
              <a:lnSpc>
                <a:spcPts val="3600"/>
              </a:lnSpc>
              <a:buNone/>
            </a:pPr>
            <a:r>
              <a:rPr lang="en-US" sz="3600" b="1" dirty="0">
                <a:solidFill>
                  <a:srgbClr val="FFFFFF"/>
                </a:solidFill>
                <a:latin typeface="Arial" pitchFamily="34" charset="0"/>
                <a:ea typeface="Arial" pitchFamily="34" charset="-122"/>
                <a:cs typeface="Arial" pitchFamily="34" charset="-120"/>
              </a:rPr>
              <a:t>Nos Domaines d'Expertise</a:t>
            </a:r>
            <a:endParaRPr lang="en-US" sz="3600" dirty="0"/>
          </a:p>
        </p:txBody>
      </p:sp>
      <p:sp>
        <p:nvSpPr>
          <p:cNvPr id="24" name="Text 1"/>
          <p:cNvSpPr/>
          <p:nvPr/>
        </p:nvSpPr>
        <p:spPr>
          <a:xfrm>
            <a:off x="1295400" y="1600200"/>
            <a:ext cx="2552700" cy="533400"/>
          </a:xfrm>
          <a:prstGeom prst="rect">
            <a:avLst/>
          </a:prstGeom>
          <a:noFill/>
          <a:ln/>
        </p:spPr>
        <p:txBody>
          <a:bodyPr vert="horz" wrap="square" lIns="0" tIns="0" rIns="0" bIns="0" rtlCol="0" anchor="t"/>
          <a:lstStyle/>
          <a:p>
            <a:pPr marL="0" indent="0">
              <a:lnSpc>
                <a:spcPts val="2100"/>
              </a:lnSpc>
              <a:buNone/>
            </a:pPr>
            <a:r>
              <a:rPr lang="en-US" sz="1500" b="1" dirty="0">
                <a:solidFill>
                  <a:srgbClr val="FFFFFF"/>
                </a:solidFill>
                <a:latin typeface="Arial" pitchFamily="34" charset="0"/>
                <a:ea typeface="Arial" pitchFamily="34" charset="-122"/>
                <a:cs typeface="Arial" pitchFamily="34" charset="-120"/>
              </a:rPr>
              <a:t>Implémentation ISO/CEI 27001</a:t>
            </a:r>
            <a:endParaRPr lang="en-US" sz="1500" dirty="0"/>
          </a:p>
        </p:txBody>
      </p:sp>
      <p:sp>
        <p:nvSpPr>
          <p:cNvPr id="25" name="Text 2"/>
          <p:cNvSpPr/>
          <p:nvPr/>
        </p:nvSpPr>
        <p:spPr>
          <a:xfrm>
            <a:off x="1295400" y="2209800"/>
            <a:ext cx="2552700" cy="685800"/>
          </a:xfrm>
          <a:prstGeom prst="rect">
            <a:avLst/>
          </a:prstGeom>
          <a:noFill/>
          <a:ln/>
        </p:spPr>
        <p:txBody>
          <a:bodyPr vert="horz" wrap="square" lIns="0" tIns="0" rIns="0" bIns="0" rtlCol="0" anchor="t"/>
          <a:lstStyle/>
          <a:p>
            <a:pPr marL="0" indent="0">
              <a:lnSpc>
                <a:spcPts val="1800"/>
              </a:lnSpc>
              <a:buNone/>
            </a:pPr>
            <a:r>
              <a:rPr lang="en-US" sz="1200" dirty="0">
                <a:solidFill>
                  <a:srgbClr val="D1D5DB"/>
                </a:solidFill>
                <a:latin typeface="Arial" pitchFamily="34" charset="0"/>
                <a:ea typeface="Arial" pitchFamily="34" charset="-122"/>
                <a:cs typeface="Arial" pitchFamily="34" charset="-120"/>
              </a:rPr>
              <a:t>Mise en place et certification selon la norme internationale de management de la sécurité de l'information.</a:t>
            </a:r>
            <a:endParaRPr lang="en-US" sz="1200" dirty="0"/>
          </a:p>
        </p:txBody>
      </p:sp>
      <p:sp>
        <p:nvSpPr>
          <p:cNvPr id="26" name="Text 3"/>
          <p:cNvSpPr/>
          <p:nvPr/>
        </p:nvSpPr>
        <p:spPr>
          <a:xfrm>
            <a:off x="5181600" y="1600200"/>
            <a:ext cx="3063240" cy="266700"/>
          </a:xfrm>
          <a:prstGeom prst="rect">
            <a:avLst/>
          </a:prstGeom>
          <a:noFill/>
          <a:ln/>
        </p:spPr>
        <p:txBody>
          <a:bodyPr vert="horz" wrap="square" lIns="0" tIns="0" rIns="0" bIns="0" rtlCol="0" anchor="t"/>
          <a:lstStyle/>
          <a:p>
            <a:pPr marL="0" indent="0">
              <a:lnSpc>
                <a:spcPts val="2100"/>
              </a:lnSpc>
              <a:buNone/>
            </a:pPr>
            <a:r>
              <a:rPr lang="en-US" sz="1500" b="1" dirty="0">
                <a:solidFill>
                  <a:srgbClr val="FFFFFF"/>
                </a:solidFill>
                <a:latin typeface="Arial" pitchFamily="34" charset="0"/>
                <a:ea typeface="Arial" pitchFamily="34" charset="-122"/>
                <a:cs typeface="Arial" pitchFamily="34" charset="-120"/>
              </a:rPr>
              <a:t>Audit de Sécurité</a:t>
            </a:r>
            <a:endParaRPr lang="en-US" sz="1500" dirty="0"/>
          </a:p>
        </p:txBody>
      </p:sp>
      <p:sp>
        <p:nvSpPr>
          <p:cNvPr id="27" name="Text 4"/>
          <p:cNvSpPr/>
          <p:nvPr/>
        </p:nvSpPr>
        <p:spPr>
          <a:xfrm>
            <a:off x="5181600" y="1943100"/>
            <a:ext cx="2552700" cy="685800"/>
          </a:xfrm>
          <a:prstGeom prst="rect">
            <a:avLst/>
          </a:prstGeom>
          <a:noFill/>
          <a:ln/>
        </p:spPr>
        <p:txBody>
          <a:bodyPr vert="horz" wrap="square" lIns="0" tIns="0" rIns="0" bIns="0" rtlCol="0" anchor="t"/>
          <a:lstStyle/>
          <a:p>
            <a:pPr marL="0" indent="0">
              <a:lnSpc>
                <a:spcPts val="1800"/>
              </a:lnSpc>
              <a:buNone/>
            </a:pPr>
            <a:r>
              <a:rPr lang="en-US" sz="1200" dirty="0">
                <a:solidFill>
                  <a:srgbClr val="D1D5DB"/>
                </a:solidFill>
                <a:latin typeface="Arial" pitchFamily="34" charset="0"/>
                <a:ea typeface="Arial" pitchFamily="34" charset="-122"/>
                <a:cs typeface="Arial" pitchFamily="34" charset="-120"/>
              </a:rPr>
              <a:t>Évaluation approfondie de la posture de sécurité et conformité aux standards internationaux.</a:t>
            </a:r>
            <a:endParaRPr lang="en-US" sz="1200" dirty="0"/>
          </a:p>
        </p:txBody>
      </p:sp>
      <p:sp>
        <p:nvSpPr>
          <p:cNvPr id="28" name="Text 5"/>
          <p:cNvSpPr/>
          <p:nvPr/>
        </p:nvSpPr>
        <p:spPr>
          <a:xfrm>
            <a:off x="9067800" y="1600200"/>
            <a:ext cx="3063240" cy="266700"/>
          </a:xfrm>
          <a:prstGeom prst="rect">
            <a:avLst/>
          </a:prstGeom>
          <a:noFill/>
          <a:ln/>
        </p:spPr>
        <p:txBody>
          <a:bodyPr vert="horz" wrap="square" lIns="0" tIns="0" rIns="0" bIns="0" rtlCol="0" anchor="t"/>
          <a:lstStyle/>
          <a:p>
            <a:pPr marL="0" indent="0">
              <a:lnSpc>
                <a:spcPts val="2100"/>
              </a:lnSpc>
              <a:buNone/>
            </a:pPr>
            <a:r>
              <a:rPr lang="en-US" sz="1500" b="1" dirty="0">
                <a:solidFill>
                  <a:srgbClr val="FFFFFF"/>
                </a:solidFill>
                <a:latin typeface="Arial" pitchFamily="34" charset="0"/>
                <a:ea typeface="Arial" pitchFamily="34" charset="-122"/>
                <a:cs typeface="Arial" pitchFamily="34" charset="-120"/>
              </a:rPr>
              <a:t>Gestion des Risques</a:t>
            </a:r>
            <a:endParaRPr lang="en-US" sz="1500" dirty="0"/>
          </a:p>
        </p:txBody>
      </p:sp>
      <p:sp>
        <p:nvSpPr>
          <p:cNvPr id="29" name="Text 6"/>
          <p:cNvSpPr/>
          <p:nvPr/>
        </p:nvSpPr>
        <p:spPr>
          <a:xfrm>
            <a:off x="9067800" y="1943100"/>
            <a:ext cx="2552700" cy="685800"/>
          </a:xfrm>
          <a:prstGeom prst="rect">
            <a:avLst/>
          </a:prstGeom>
          <a:noFill/>
          <a:ln/>
        </p:spPr>
        <p:txBody>
          <a:bodyPr vert="horz" wrap="square" lIns="0" tIns="0" rIns="0" bIns="0" rtlCol="0" anchor="t"/>
          <a:lstStyle/>
          <a:p>
            <a:pPr marL="0" indent="0">
              <a:lnSpc>
                <a:spcPts val="1800"/>
              </a:lnSpc>
              <a:buNone/>
            </a:pPr>
            <a:r>
              <a:rPr lang="en-US" sz="1200" dirty="0">
                <a:solidFill>
                  <a:srgbClr val="D1D5DB"/>
                </a:solidFill>
                <a:latin typeface="Arial" pitchFamily="34" charset="0"/>
                <a:ea typeface="Arial" pitchFamily="34" charset="-122"/>
                <a:cs typeface="Arial" pitchFamily="34" charset="-120"/>
              </a:rPr>
              <a:t>Analyse, évaluation et mitigation des risques informatiques et des menaces persistantes.</a:t>
            </a:r>
            <a:endParaRPr lang="en-US" sz="1200" dirty="0"/>
          </a:p>
        </p:txBody>
      </p:sp>
      <p:sp>
        <p:nvSpPr>
          <p:cNvPr id="30" name="Text 7"/>
          <p:cNvSpPr/>
          <p:nvPr/>
        </p:nvSpPr>
        <p:spPr>
          <a:xfrm>
            <a:off x="1295400" y="3505200"/>
            <a:ext cx="3063240" cy="266700"/>
          </a:xfrm>
          <a:prstGeom prst="rect">
            <a:avLst/>
          </a:prstGeom>
          <a:noFill/>
          <a:ln/>
        </p:spPr>
        <p:txBody>
          <a:bodyPr vert="horz" wrap="square" lIns="0" tIns="0" rIns="0" bIns="0" rtlCol="0" anchor="t"/>
          <a:lstStyle/>
          <a:p>
            <a:pPr marL="0" indent="0">
              <a:lnSpc>
                <a:spcPts val="2100"/>
              </a:lnSpc>
              <a:buNone/>
            </a:pPr>
            <a:r>
              <a:rPr lang="en-US" sz="1500" b="1" dirty="0">
                <a:solidFill>
                  <a:srgbClr val="FFFFFF"/>
                </a:solidFill>
                <a:latin typeface="Arial" pitchFamily="34" charset="0"/>
                <a:ea typeface="Arial" pitchFamily="34" charset="-122"/>
                <a:cs typeface="Arial" pitchFamily="34" charset="-120"/>
              </a:rPr>
              <a:t>Gestion des Vulnérabilités</a:t>
            </a:r>
            <a:endParaRPr lang="en-US" sz="1500" dirty="0"/>
          </a:p>
        </p:txBody>
      </p:sp>
      <p:sp>
        <p:nvSpPr>
          <p:cNvPr id="31" name="Text 8"/>
          <p:cNvSpPr/>
          <p:nvPr/>
        </p:nvSpPr>
        <p:spPr>
          <a:xfrm>
            <a:off x="1295400" y="3848100"/>
            <a:ext cx="2552700" cy="685800"/>
          </a:xfrm>
          <a:prstGeom prst="rect">
            <a:avLst/>
          </a:prstGeom>
          <a:noFill/>
          <a:ln/>
        </p:spPr>
        <p:txBody>
          <a:bodyPr vert="horz" wrap="square" lIns="0" tIns="0" rIns="0" bIns="0" rtlCol="0" anchor="t"/>
          <a:lstStyle/>
          <a:p>
            <a:pPr marL="0" indent="0">
              <a:lnSpc>
                <a:spcPts val="1800"/>
              </a:lnSpc>
              <a:buNone/>
            </a:pPr>
            <a:r>
              <a:rPr lang="en-US" sz="1200" dirty="0">
                <a:solidFill>
                  <a:srgbClr val="D1D5DB"/>
                </a:solidFill>
                <a:latin typeface="Arial" pitchFamily="34" charset="0"/>
                <a:ea typeface="Arial" pitchFamily="34" charset="-122"/>
                <a:cs typeface="Arial" pitchFamily="34" charset="-120"/>
              </a:rPr>
              <a:t>Identification et traitement systematique des faiblesses de sécurité dans vos systèmes.</a:t>
            </a:r>
            <a:endParaRPr lang="en-US" sz="1200" dirty="0"/>
          </a:p>
        </p:txBody>
      </p:sp>
      <p:sp>
        <p:nvSpPr>
          <p:cNvPr id="32" name="Text 9"/>
          <p:cNvSpPr/>
          <p:nvPr/>
        </p:nvSpPr>
        <p:spPr>
          <a:xfrm>
            <a:off x="5181600" y="3505200"/>
            <a:ext cx="3063240" cy="266700"/>
          </a:xfrm>
          <a:prstGeom prst="rect">
            <a:avLst/>
          </a:prstGeom>
          <a:noFill/>
          <a:ln/>
        </p:spPr>
        <p:txBody>
          <a:bodyPr vert="horz" wrap="square" lIns="0" tIns="0" rIns="0" bIns="0" rtlCol="0" anchor="t"/>
          <a:lstStyle/>
          <a:p>
            <a:pPr marL="0" indent="0">
              <a:lnSpc>
                <a:spcPts val="2100"/>
              </a:lnSpc>
              <a:buNone/>
            </a:pPr>
            <a:r>
              <a:rPr lang="en-US" sz="1500" b="1" dirty="0">
                <a:solidFill>
                  <a:srgbClr val="FFFFFF"/>
                </a:solidFill>
                <a:latin typeface="Arial" pitchFamily="34" charset="0"/>
                <a:ea typeface="Arial" pitchFamily="34" charset="-122"/>
                <a:cs typeface="Arial" pitchFamily="34" charset="-120"/>
              </a:rPr>
              <a:t>Tests d'Intrusion</a:t>
            </a:r>
            <a:endParaRPr lang="en-US" sz="1500" dirty="0"/>
          </a:p>
        </p:txBody>
      </p:sp>
      <p:sp>
        <p:nvSpPr>
          <p:cNvPr id="33" name="Text 10"/>
          <p:cNvSpPr/>
          <p:nvPr/>
        </p:nvSpPr>
        <p:spPr>
          <a:xfrm>
            <a:off x="5181600" y="3848100"/>
            <a:ext cx="2552700" cy="685800"/>
          </a:xfrm>
          <a:prstGeom prst="rect">
            <a:avLst/>
          </a:prstGeom>
          <a:noFill/>
          <a:ln/>
        </p:spPr>
        <p:txBody>
          <a:bodyPr vert="horz" wrap="square" lIns="0" tIns="0" rIns="0" bIns="0" rtlCol="0" anchor="t"/>
          <a:lstStyle/>
          <a:p>
            <a:pPr marL="0" indent="0">
              <a:lnSpc>
                <a:spcPts val="1800"/>
              </a:lnSpc>
              <a:buNone/>
            </a:pPr>
            <a:r>
              <a:rPr lang="en-US" sz="1200" dirty="0">
                <a:solidFill>
                  <a:srgbClr val="D1D5DB"/>
                </a:solidFill>
                <a:latin typeface="Arial" pitchFamily="34" charset="0"/>
                <a:ea typeface="Arial" pitchFamily="34" charset="-122"/>
                <a:cs typeface="Arial" pitchFamily="34" charset="-120"/>
              </a:rPr>
              <a:t>Simulation d'attaques pour identifier les points faibles de votre infrastructure et de vos applications.</a:t>
            </a:r>
            <a:endParaRPr lang="en-US" sz="1200" dirty="0"/>
          </a:p>
        </p:txBody>
      </p:sp>
      <p:sp>
        <p:nvSpPr>
          <p:cNvPr id="34" name="Text 11"/>
          <p:cNvSpPr/>
          <p:nvPr/>
        </p:nvSpPr>
        <p:spPr>
          <a:xfrm>
            <a:off x="9067800" y="3505200"/>
            <a:ext cx="3063240" cy="266700"/>
          </a:xfrm>
          <a:prstGeom prst="rect">
            <a:avLst/>
          </a:prstGeom>
          <a:noFill/>
          <a:ln/>
        </p:spPr>
        <p:txBody>
          <a:bodyPr vert="horz" wrap="square" lIns="0" tIns="0" rIns="0" bIns="0" rtlCol="0" anchor="t"/>
          <a:lstStyle/>
          <a:p>
            <a:pPr marL="0" indent="0">
              <a:lnSpc>
                <a:spcPts val="2100"/>
              </a:lnSpc>
              <a:buNone/>
            </a:pPr>
            <a:r>
              <a:rPr lang="en-US" sz="1500" b="1" dirty="0">
                <a:solidFill>
                  <a:srgbClr val="FFFFFF"/>
                </a:solidFill>
                <a:latin typeface="Arial" pitchFamily="34" charset="0"/>
                <a:ea typeface="Arial" pitchFamily="34" charset="-122"/>
                <a:cs typeface="Arial" pitchFamily="34" charset="-120"/>
              </a:rPr>
              <a:t>Analyse Forensique</a:t>
            </a:r>
            <a:endParaRPr lang="en-US" sz="1500" dirty="0"/>
          </a:p>
        </p:txBody>
      </p:sp>
      <p:sp>
        <p:nvSpPr>
          <p:cNvPr id="35" name="Text 12"/>
          <p:cNvSpPr/>
          <p:nvPr/>
        </p:nvSpPr>
        <p:spPr>
          <a:xfrm>
            <a:off x="9067800" y="3848100"/>
            <a:ext cx="2552700" cy="685800"/>
          </a:xfrm>
          <a:prstGeom prst="rect">
            <a:avLst/>
          </a:prstGeom>
          <a:noFill/>
          <a:ln/>
        </p:spPr>
        <p:txBody>
          <a:bodyPr vert="horz" wrap="square" lIns="0" tIns="0" rIns="0" bIns="0" rtlCol="0" anchor="t"/>
          <a:lstStyle/>
          <a:p>
            <a:pPr marL="0" indent="0">
              <a:lnSpc>
                <a:spcPts val="1800"/>
              </a:lnSpc>
              <a:buNone/>
            </a:pPr>
            <a:r>
              <a:rPr lang="en-US" sz="1200" dirty="0">
                <a:solidFill>
                  <a:srgbClr val="D1D5DB"/>
                </a:solidFill>
                <a:latin typeface="Arial" pitchFamily="34" charset="0"/>
                <a:ea typeface="Arial" pitchFamily="34" charset="-122"/>
                <a:cs typeface="Arial" pitchFamily="34" charset="-120"/>
              </a:rPr>
              <a:t>Investigation numérique post-incident pour la collecte et l'analyse de preuves informatiques.</a:t>
            </a:r>
            <a:endParaRPr lang="en-US" sz="1200" dirty="0"/>
          </a:p>
        </p:txBody>
      </p:sp>
      <p:pic>
        <p:nvPicPr>
          <p:cNvPr id="36" name="Image 35" descr="Une image contenant texte, logo, Police, Graphique&#10;&#10;Le contenu généré par l’IA peut être incorrect.">
            <a:extLst>
              <a:ext uri="{FF2B5EF4-FFF2-40B4-BE49-F238E27FC236}">
                <a16:creationId xmlns:a16="http://schemas.microsoft.com/office/drawing/2014/main" id="{EBDCE714-ED2C-67DC-2C15-1192FDA45CBB}"/>
              </a:ext>
            </a:extLst>
          </p:cNvPr>
          <p:cNvPicPr>
            <a:picLocks noChangeAspect="1"/>
          </p:cNvPicPr>
          <p:nvPr/>
        </p:nvPicPr>
        <p:blipFill>
          <a:blip r:embed="rId21"/>
          <a:stretch>
            <a:fillRect/>
          </a:stretch>
        </p:blipFill>
        <p:spPr>
          <a:xfrm>
            <a:off x="11058063" y="-59530"/>
            <a:ext cx="1133937" cy="1195387"/>
          </a:xfrm>
          <a:prstGeom prst="rect">
            <a:avLst/>
          </a:prstGeom>
        </p:spPr>
      </p:pic>
      <p:pic>
        <p:nvPicPr>
          <p:cNvPr id="44" name="Image 43" descr="Une image contenant texte, capture d’écran, Police, cercle">
            <a:extLst>
              <a:ext uri="{FF2B5EF4-FFF2-40B4-BE49-F238E27FC236}">
                <a16:creationId xmlns:a16="http://schemas.microsoft.com/office/drawing/2014/main" id="{025D44ED-F116-A219-4B7B-0FB006564CBD}"/>
              </a:ext>
            </a:extLst>
          </p:cNvPr>
          <p:cNvPicPr>
            <a:picLocks noChangeAspect="1"/>
          </p:cNvPicPr>
          <p:nvPr/>
        </p:nvPicPr>
        <p:blipFill>
          <a:blip r:embed="rId22">
            <a:alphaModFix amt="20000"/>
          </a:blip>
          <a:stretch>
            <a:fillRect/>
          </a:stretch>
        </p:blipFill>
        <p:spPr>
          <a:xfrm>
            <a:off x="21206" y="-14503"/>
            <a:ext cx="12192000"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76200"/>
          </a:xfrm>
          <a:prstGeom prst="rect">
            <a:avLst/>
          </a:prstGeom>
        </p:spPr>
      </p:pic>
      <p:pic>
        <p:nvPicPr>
          <p:cNvPr id="4" name="Image 2" descr="preencoded.png"/>
          <p:cNvPicPr>
            <a:picLocks noChangeAspect="1"/>
          </p:cNvPicPr>
          <p:nvPr/>
        </p:nvPicPr>
        <p:blipFill>
          <a:blip r:embed="rId5"/>
          <a:stretch>
            <a:fillRect/>
          </a:stretch>
        </p:blipFill>
        <p:spPr>
          <a:xfrm>
            <a:off x="381000" y="990600"/>
            <a:ext cx="914400" cy="38100"/>
          </a:xfrm>
          <a:prstGeom prst="rect">
            <a:avLst/>
          </a:prstGeom>
        </p:spPr>
      </p:pic>
      <p:pic>
        <p:nvPicPr>
          <p:cNvPr id="5" name="Image 3" descr="preencoded.png"/>
          <p:cNvPicPr>
            <a:picLocks noChangeAspect="1"/>
          </p:cNvPicPr>
          <p:nvPr/>
        </p:nvPicPr>
        <p:blipFill>
          <a:blip r:embed="rId6"/>
          <a:stretch>
            <a:fillRect/>
          </a:stretch>
        </p:blipFill>
        <p:spPr>
          <a:xfrm>
            <a:off x="381000" y="2095500"/>
            <a:ext cx="5562600" cy="1333500"/>
          </a:xfrm>
          <a:prstGeom prst="rect">
            <a:avLst/>
          </a:prstGeom>
        </p:spPr>
      </p:pic>
      <p:pic>
        <p:nvPicPr>
          <p:cNvPr id="6" name="Image 4" descr="preencoded.png"/>
          <p:cNvPicPr>
            <a:picLocks noChangeAspect="1"/>
          </p:cNvPicPr>
          <p:nvPr/>
        </p:nvPicPr>
        <p:blipFill>
          <a:blip r:embed="rId7"/>
          <a:stretch>
            <a:fillRect/>
          </a:stretch>
        </p:blipFill>
        <p:spPr>
          <a:xfrm>
            <a:off x="609600" y="2324100"/>
            <a:ext cx="362248" cy="666750"/>
          </a:xfrm>
          <a:prstGeom prst="rect">
            <a:avLst/>
          </a:prstGeom>
        </p:spPr>
      </p:pic>
      <p:pic>
        <p:nvPicPr>
          <p:cNvPr id="7" name="Image 5" descr="preencoded.png"/>
          <p:cNvPicPr>
            <a:picLocks noChangeAspect="1"/>
          </p:cNvPicPr>
          <p:nvPr/>
        </p:nvPicPr>
        <p:blipFill>
          <a:blip r:embed="rId8"/>
          <a:stretch>
            <a:fillRect/>
          </a:stretch>
        </p:blipFill>
        <p:spPr>
          <a:xfrm>
            <a:off x="681186" y="2486025"/>
            <a:ext cx="219075" cy="342900"/>
          </a:xfrm>
          <a:prstGeom prst="rect">
            <a:avLst/>
          </a:prstGeom>
        </p:spPr>
      </p:pic>
      <p:pic>
        <p:nvPicPr>
          <p:cNvPr id="8" name="Image 6" descr="preencoded.png"/>
          <p:cNvPicPr>
            <a:picLocks noChangeAspect="1"/>
          </p:cNvPicPr>
          <p:nvPr/>
        </p:nvPicPr>
        <p:blipFill>
          <a:blip r:embed="rId6"/>
          <a:stretch>
            <a:fillRect/>
          </a:stretch>
        </p:blipFill>
        <p:spPr>
          <a:xfrm>
            <a:off x="6248400" y="2095500"/>
            <a:ext cx="5562600" cy="1333500"/>
          </a:xfrm>
          <a:prstGeom prst="rect">
            <a:avLst/>
          </a:prstGeom>
        </p:spPr>
      </p:pic>
      <p:pic>
        <p:nvPicPr>
          <p:cNvPr id="9" name="Image 7" descr="preencoded.png"/>
          <p:cNvPicPr>
            <a:picLocks noChangeAspect="1"/>
          </p:cNvPicPr>
          <p:nvPr/>
        </p:nvPicPr>
        <p:blipFill>
          <a:blip r:embed="rId9"/>
          <a:stretch>
            <a:fillRect/>
          </a:stretch>
        </p:blipFill>
        <p:spPr>
          <a:xfrm>
            <a:off x="6477000" y="2324100"/>
            <a:ext cx="387846" cy="666750"/>
          </a:xfrm>
          <a:prstGeom prst="rect">
            <a:avLst/>
          </a:prstGeom>
        </p:spPr>
      </p:pic>
      <p:pic>
        <p:nvPicPr>
          <p:cNvPr id="10" name="Image 8" descr="preencoded.png"/>
          <p:cNvPicPr>
            <a:picLocks noChangeAspect="1"/>
          </p:cNvPicPr>
          <p:nvPr/>
        </p:nvPicPr>
        <p:blipFill>
          <a:blip r:embed="rId10"/>
          <a:stretch>
            <a:fillRect/>
          </a:stretch>
        </p:blipFill>
        <p:spPr>
          <a:xfrm>
            <a:off x="6489948" y="2486025"/>
            <a:ext cx="361950" cy="342900"/>
          </a:xfrm>
          <a:prstGeom prst="rect">
            <a:avLst/>
          </a:prstGeom>
        </p:spPr>
      </p:pic>
      <p:pic>
        <p:nvPicPr>
          <p:cNvPr id="11" name="Image 9" descr="preencoded.png"/>
          <p:cNvPicPr>
            <a:picLocks noChangeAspect="1"/>
          </p:cNvPicPr>
          <p:nvPr/>
        </p:nvPicPr>
        <p:blipFill>
          <a:blip r:embed="rId11"/>
          <a:stretch>
            <a:fillRect/>
          </a:stretch>
        </p:blipFill>
        <p:spPr>
          <a:xfrm>
            <a:off x="381000" y="3733800"/>
            <a:ext cx="5562600" cy="1562100"/>
          </a:xfrm>
          <a:prstGeom prst="rect">
            <a:avLst/>
          </a:prstGeom>
        </p:spPr>
      </p:pic>
      <p:pic>
        <p:nvPicPr>
          <p:cNvPr id="12" name="Image 10" descr="preencoded.png"/>
          <p:cNvPicPr>
            <a:picLocks noChangeAspect="1"/>
          </p:cNvPicPr>
          <p:nvPr/>
        </p:nvPicPr>
        <p:blipFill>
          <a:blip r:embed="rId12"/>
          <a:stretch>
            <a:fillRect/>
          </a:stretch>
        </p:blipFill>
        <p:spPr>
          <a:xfrm>
            <a:off x="609600" y="3962400"/>
            <a:ext cx="346025" cy="666750"/>
          </a:xfrm>
          <a:prstGeom prst="rect">
            <a:avLst/>
          </a:prstGeom>
        </p:spPr>
      </p:pic>
      <p:pic>
        <p:nvPicPr>
          <p:cNvPr id="13" name="Image 11" descr="preencoded.png"/>
          <p:cNvPicPr>
            <a:picLocks noChangeAspect="1"/>
          </p:cNvPicPr>
          <p:nvPr/>
        </p:nvPicPr>
        <p:blipFill>
          <a:blip r:embed="rId13"/>
          <a:stretch>
            <a:fillRect/>
          </a:stretch>
        </p:blipFill>
        <p:spPr>
          <a:xfrm>
            <a:off x="639663" y="4124325"/>
            <a:ext cx="285750" cy="342900"/>
          </a:xfrm>
          <a:prstGeom prst="rect">
            <a:avLst/>
          </a:prstGeom>
        </p:spPr>
      </p:pic>
      <p:pic>
        <p:nvPicPr>
          <p:cNvPr id="14" name="Image 12" descr="preencoded.png"/>
          <p:cNvPicPr>
            <a:picLocks noChangeAspect="1"/>
          </p:cNvPicPr>
          <p:nvPr/>
        </p:nvPicPr>
        <p:blipFill>
          <a:blip r:embed="rId11"/>
          <a:stretch>
            <a:fillRect/>
          </a:stretch>
        </p:blipFill>
        <p:spPr>
          <a:xfrm>
            <a:off x="6248400" y="3733800"/>
            <a:ext cx="5562600" cy="1562100"/>
          </a:xfrm>
          <a:prstGeom prst="rect">
            <a:avLst/>
          </a:prstGeom>
        </p:spPr>
      </p:pic>
      <p:pic>
        <p:nvPicPr>
          <p:cNvPr id="15" name="Image 13" descr="preencoded.png"/>
          <p:cNvPicPr>
            <a:picLocks noChangeAspect="1"/>
          </p:cNvPicPr>
          <p:nvPr/>
        </p:nvPicPr>
        <p:blipFill>
          <a:blip r:embed="rId14"/>
          <a:stretch>
            <a:fillRect/>
          </a:stretch>
        </p:blipFill>
        <p:spPr>
          <a:xfrm>
            <a:off x="6477000" y="3962400"/>
            <a:ext cx="316557" cy="666750"/>
          </a:xfrm>
          <a:prstGeom prst="rect">
            <a:avLst/>
          </a:prstGeom>
        </p:spPr>
      </p:pic>
      <p:pic>
        <p:nvPicPr>
          <p:cNvPr id="16" name="Image 14" descr="preencoded.png"/>
          <p:cNvPicPr>
            <a:picLocks noChangeAspect="1"/>
          </p:cNvPicPr>
          <p:nvPr/>
        </p:nvPicPr>
        <p:blipFill>
          <a:blip r:embed="rId15"/>
          <a:stretch>
            <a:fillRect/>
          </a:stretch>
        </p:blipFill>
        <p:spPr>
          <a:xfrm>
            <a:off x="6492329" y="4124325"/>
            <a:ext cx="285750" cy="342900"/>
          </a:xfrm>
          <a:prstGeom prst="rect">
            <a:avLst/>
          </a:prstGeom>
        </p:spPr>
      </p:pic>
      <p:sp>
        <p:nvSpPr>
          <p:cNvPr id="17" name="Text 0"/>
          <p:cNvSpPr/>
          <p:nvPr/>
        </p:nvSpPr>
        <p:spPr>
          <a:xfrm>
            <a:off x="381000" y="457200"/>
            <a:ext cx="13716000" cy="457200"/>
          </a:xfrm>
          <a:prstGeom prst="rect">
            <a:avLst/>
          </a:prstGeom>
          <a:noFill/>
          <a:ln/>
        </p:spPr>
        <p:txBody>
          <a:bodyPr vert="horz" wrap="square" lIns="0" tIns="0" rIns="0" bIns="0" rtlCol="0" anchor="t"/>
          <a:lstStyle/>
          <a:p>
            <a:pPr marL="0" indent="0">
              <a:lnSpc>
                <a:spcPts val="3600"/>
              </a:lnSpc>
              <a:buNone/>
            </a:pPr>
            <a:r>
              <a:rPr lang="en-US" sz="3600" b="1" dirty="0">
                <a:solidFill>
                  <a:srgbClr val="FFFFFF"/>
                </a:solidFill>
                <a:latin typeface="Arial" pitchFamily="34" charset="0"/>
                <a:ea typeface="Arial" pitchFamily="34" charset="-122"/>
                <a:cs typeface="Arial" pitchFamily="34" charset="-120"/>
              </a:rPr>
              <a:t>Consulting et Accompagnement</a:t>
            </a:r>
            <a:endParaRPr lang="en-US" sz="3600" dirty="0"/>
          </a:p>
        </p:txBody>
      </p:sp>
      <p:sp>
        <p:nvSpPr>
          <p:cNvPr id="18" name="Text 1"/>
          <p:cNvSpPr/>
          <p:nvPr/>
        </p:nvSpPr>
        <p:spPr>
          <a:xfrm>
            <a:off x="381000" y="1409700"/>
            <a:ext cx="13716000" cy="304800"/>
          </a:xfrm>
          <a:prstGeom prst="rect">
            <a:avLst/>
          </a:prstGeom>
          <a:noFill/>
          <a:ln/>
        </p:spPr>
        <p:txBody>
          <a:bodyPr vert="horz" wrap="square" lIns="0" tIns="0" rIns="0" bIns="0" rtlCol="0" anchor="t"/>
          <a:lstStyle/>
          <a:p>
            <a:pPr marL="0" indent="0">
              <a:lnSpc>
                <a:spcPts val="2400"/>
              </a:lnSpc>
              <a:buNone/>
            </a:pPr>
            <a:r>
              <a:rPr lang="en-US" sz="1800" dirty="0">
                <a:solidFill>
                  <a:srgbClr val="E5E7EB"/>
                </a:solidFill>
                <a:latin typeface="Arial" pitchFamily="34" charset="0"/>
                <a:ea typeface="Arial" pitchFamily="34" charset="-122"/>
                <a:cs typeface="Arial" pitchFamily="34" charset="-120"/>
              </a:rPr>
              <a:t>Services de conseil et d'accompagnement pour renforcer la posture de cybersécurité de votre organisation.</a:t>
            </a:r>
            <a:endParaRPr lang="en-US" sz="1800" dirty="0"/>
          </a:p>
        </p:txBody>
      </p:sp>
      <p:sp>
        <p:nvSpPr>
          <p:cNvPr id="19" name="Text 2"/>
          <p:cNvSpPr/>
          <p:nvPr/>
        </p:nvSpPr>
        <p:spPr>
          <a:xfrm>
            <a:off x="1124248" y="2324100"/>
            <a:ext cx="5508903" cy="304800"/>
          </a:xfrm>
          <a:prstGeom prst="rect">
            <a:avLst/>
          </a:prstGeom>
          <a:noFill/>
          <a:ln/>
        </p:spPr>
        <p:txBody>
          <a:bodyPr vert="horz" wrap="square" lIns="0" tIns="0" rIns="0" bIns="0" rtlCol="0" anchor="t"/>
          <a:lstStyle/>
          <a:p>
            <a:pPr marL="0" indent="0">
              <a:lnSpc>
                <a:spcPts val="2400"/>
              </a:lnSpc>
              <a:buNone/>
            </a:pPr>
            <a:r>
              <a:rPr lang="en-US" sz="1800" b="1" dirty="0">
                <a:solidFill>
                  <a:srgbClr val="FFFFFF"/>
                </a:solidFill>
                <a:latin typeface="Arial" pitchFamily="34" charset="0"/>
                <a:ea typeface="Arial" pitchFamily="34" charset="-122"/>
                <a:cs typeface="Arial" pitchFamily="34" charset="-120"/>
              </a:rPr>
              <a:t>Stratégie de Cybersécurité</a:t>
            </a:r>
            <a:endParaRPr lang="en-US" sz="1800" dirty="0"/>
          </a:p>
        </p:txBody>
      </p:sp>
      <p:sp>
        <p:nvSpPr>
          <p:cNvPr id="20" name="Text 3"/>
          <p:cNvSpPr/>
          <p:nvPr/>
        </p:nvSpPr>
        <p:spPr>
          <a:xfrm>
            <a:off x="1124248" y="2743200"/>
            <a:ext cx="4590752" cy="457200"/>
          </a:xfrm>
          <a:prstGeom prst="rect">
            <a:avLst/>
          </a:prstGeom>
          <a:noFill/>
          <a:ln/>
        </p:spPr>
        <p:txBody>
          <a:bodyPr vert="horz" wrap="square" lIns="0" tIns="0" rIns="0" bIns="0" rtlCol="0" anchor="t"/>
          <a:lstStyle/>
          <a:p>
            <a:pPr marL="0" indent="0">
              <a:lnSpc>
                <a:spcPts val="1800"/>
              </a:lnSpc>
              <a:buNone/>
            </a:pPr>
            <a:r>
              <a:rPr lang="en-US" sz="1200" dirty="0">
                <a:solidFill>
                  <a:srgbClr val="D1D5DB"/>
                </a:solidFill>
                <a:latin typeface="Arial" pitchFamily="34" charset="0"/>
                <a:ea typeface="Arial" pitchFamily="34" charset="-122"/>
                <a:cs typeface="Arial" pitchFamily="34" charset="-120"/>
              </a:rPr>
              <a:t>Élaboration de stratégies de cybersécurité alignées sur les enjeux métiers et les risques spécifiques à votre secteur d'activité.</a:t>
            </a:r>
            <a:endParaRPr lang="en-US" sz="1200" dirty="0"/>
          </a:p>
        </p:txBody>
      </p:sp>
      <p:sp>
        <p:nvSpPr>
          <p:cNvPr id="21" name="Text 4"/>
          <p:cNvSpPr/>
          <p:nvPr/>
        </p:nvSpPr>
        <p:spPr>
          <a:xfrm>
            <a:off x="7017246" y="2324100"/>
            <a:ext cx="5478185" cy="304800"/>
          </a:xfrm>
          <a:prstGeom prst="rect">
            <a:avLst/>
          </a:prstGeom>
          <a:noFill/>
          <a:ln/>
        </p:spPr>
        <p:txBody>
          <a:bodyPr vert="horz" wrap="square" lIns="0" tIns="0" rIns="0" bIns="0" rtlCol="0" anchor="t"/>
          <a:lstStyle/>
          <a:p>
            <a:pPr marL="0" indent="0">
              <a:lnSpc>
                <a:spcPts val="2400"/>
              </a:lnSpc>
              <a:buNone/>
            </a:pPr>
            <a:r>
              <a:rPr lang="en-US" sz="1800" b="1" dirty="0">
                <a:solidFill>
                  <a:srgbClr val="FFFFFF"/>
                </a:solidFill>
                <a:latin typeface="Arial" pitchFamily="34" charset="0"/>
                <a:ea typeface="Arial" pitchFamily="34" charset="-122"/>
                <a:cs typeface="Arial" pitchFamily="34" charset="-120"/>
              </a:rPr>
              <a:t>Mise en Place de SMSI</a:t>
            </a:r>
            <a:endParaRPr lang="en-US" sz="1800" dirty="0"/>
          </a:p>
        </p:txBody>
      </p:sp>
      <p:sp>
        <p:nvSpPr>
          <p:cNvPr id="22" name="Text 5"/>
          <p:cNvSpPr/>
          <p:nvPr/>
        </p:nvSpPr>
        <p:spPr>
          <a:xfrm>
            <a:off x="7017246" y="2743200"/>
            <a:ext cx="4565154" cy="457200"/>
          </a:xfrm>
          <a:prstGeom prst="rect">
            <a:avLst/>
          </a:prstGeom>
          <a:noFill/>
          <a:ln/>
        </p:spPr>
        <p:txBody>
          <a:bodyPr vert="horz" wrap="square" lIns="0" tIns="0" rIns="0" bIns="0" rtlCol="0" anchor="t"/>
          <a:lstStyle/>
          <a:p>
            <a:pPr marL="0" indent="0">
              <a:lnSpc>
                <a:spcPts val="1800"/>
              </a:lnSpc>
              <a:buNone/>
            </a:pPr>
            <a:r>
              <a:rPr lang="en-US" sz="1200" dirty="0">
                <a:solidFill>
                  <a:srgbClr val="D1D5DB"/>
                </a:solidFill>
                <a:latin typeface="Arial" pitchFamily="34" charset="0"/>
                <a:ea typeface="Arial" pitchFamily="34" charset="-122"/>
                <a:cs typeface="Arial" pitchFamily="34" charset="-120"/>
              </a:rPr>
              <a:t>Assistance complète pour la mise en place de vos Systèmes de Management de la Sécurité de l'Information (SMSI).</a:t>
            </a:r>
            <a:endParaRPr lang="en-US" sz="1200" dirty="0"/>
          </a:p>
        </p:txBody>
      </p:sp>
      <p:sp>
        <p:nvSpPr>
          <p:cNvPr id="23" name="Text 6"/>
          <p:cNvSpPr/>
          <p:nvPr/>
        </p:nvSpPr>
        <p:spPr>
          <a:xfrm>
            <a:off x="1108025" y="3962400"/>
            <a:ext cx="5528370" cy="304800"/>
          </a:xfrm>
          <a:prstGeom prst="rect">
            <a:avLst/>
          </a:prstGeom>
          <a:noFill/>
          <a:ln/>
        </p:spPr>
        <p:txBody>
          <a:bodyPr vert="horz" wrap="square" lIns="0" tIns="0" rIns="0" bIns="0" rtlCol="0" anchor="t"/>
          <a:lstStyle/>
          <a:p>
            <a:pPr marL="0" indent="0">
              <a:lnSpc>
                <a:spcPts val="2400"/>
              </a:lnSpc>
              <a:buNone/>
            </a:pPr>
            <a:r>
              <a:rPr lang="en-US" sz="1800" b="1" dirty="0">
                <a:solidFill>
                  <a:srgbClr val="FFFFFF"/>
                </a:solidFill>
                <a:latin typeface="Arial" pitchFamily="34" charset="0"/>
                <a:ea typeface="Arial" pitchFamily="34" charset="-122"/>
                <a:cs typeface="Arial" pitchFamily="34" charset="-120"/>
              </a:rPr>
              <a:t>Certification ISO 27001</a:t>
            </a:r>
            <a:endParaRPr lang="en-US" sz="1800" dirty="0"/>
          </a:p>
        </p:txBody>
      </p:sp>
      <p:sp>
        <p:nvSpPr>
          <p:cNvPr id="24" name="Text 7"/>
          <p:cNvSpPr/>
          <p:nvPr/>
        </p:nvSpPr>
        <p:spPr>
          <a:xfrm>
            <a:off x="1108025" y="4381500"/>
            <a:ext cx="4606975" cy="457200"/>
          </a:xfrm>
          <a:prstGeom prst="rect">
            <a:avLst/>
          </a:prstGeom>
          <a:noFill/>
          <a:ln/>
        </p:spPr>
        <p:txBody>
          <a:bodyPr vert="horz" wrap="square" lIns="0" tIns="0" rIns="0" bIns="0" rtlCol="0" anchor="t"/>
          <a:lstStyle/>
          <a:p>
            <a:pPr marL="0" indent="0">
              <a:lnSpc>
                <a:spcPts val="1800"/>
              </a:lnSpc>
              <a:buNone/>
            </a:pPr>
            <a:r>
              <a:rPr lang="en-US" sz="1200" dirty="0">
                <a:solidFill>
                  <a:srgbClr val="D1D5DB"/>
                </a:solidFill>
                <a:latin typeface="Arial" pitchFamily="34" charset="0"/>
                <a:ea typeface="Arial" pitchFamily="34" charset="-122"/>
                <a:cs typeface="Arial" pitchFamily="34" charset="-120"/>
              </a:rPr>
              <a:t>Parcours de certification ISO 27001 avec un accompagnement personnalisé pour atteindre et maintenir la conformité internationale.</a:t>
            </a:r>
            <a:endParaRPr lang="en-US" sz="1200" dirty="0"/>
          </a:p>
        </p:txBody>
      </p:sp>
      <p:sp>
        <p:nvSpPr>
          <p:cNvPr id="25" name="Text 8"/>
          <p:cNvSpPr/>
          <p:nvPr/>
        </p:nvSpPr>
        <p:spPr>
          <a:xfrm>
            <a:off x="6945957" y="3962400"/>
            <a:ext cx="5563731" cy="304800"/>
          </a:xfrm>
          <a:prstGeom prst="rect">
            <a:avLst/>
          </a:prstGeom>
          <a:noFill/>
          <a:ln/>
        </p:spPr>
        <p:txBody>
          <a:bodyPr vert="horz" wrap="square" lIns="0" tIns="0" rIns="0" bIns="0" rtlCol="0" anchor="t"/>
          <a:lstStyle/>
          <a:p>
            <a:pPr marL="0" indent="0">
              <a:lnSpc>
                <a:spcPts val="2400"/>
              </a:lnSpc>
              <a:buNone/>
            </a:pPr>
            <a:r>
              <a:rPr lang="en-US" sz="1800" b="1" dirty="0">
                <a:solidFill>
                  <a:srgbClr val="FFFFFF"/>
                </a:solidFill>
                <a:latin typeface="Arial" pitchFamily="34" charset="0"/>
                <a:ea typeface="Arial" pitchFamily="34" charset="-122"/>
                <a:cs typeface="Arial" pitchFamily="34" charset="-120"/>
              </a:rPr>
              <a:t>Gestion du Changement</a:t>
            </a:r>
            <a:endParaRPr lang="en-US" sz="1800" dirty="0"/>
          </a:p>
        </p:txBody>
      </p:sp>
      <p:sp>
        <p:nvSpPr>
          <p:cNvPr id="26" name="Text 9"/>
          <p:cNvSpPr/>
          <p:nvPr/>
        </p:nvSpPr>
        <p:spPr>
          <a:xfrm>
            <a:off x="6945957" y="4381500"/>
            <a:ext cx="4636443" cy="685800"/>
          </a:xfrm>
          <a:prstGeom prst="rect">
            <a:avLst/>
          </a:prstGeom>
          <a:noFill/>
          <a:ln/>
        </p:spPr>
        <p:txBody>
          <a:bodyPr vert="horz" wrap="square" lIns="0" tIns="0" rIns="0" bIns="0" rtlCol="0" anchor="t"/>
          <a:lstStyle/>
          <a:p>
            <a:pPr marL="0" indent="0">
              <a:lnSpc>
                <a:spcPts val="1800"/>
              </a:lnSpc>
              <a:buNone/>
            </a:pPr>
            <a:r>
              <a:rPr lang="en-US" sz="1200" dirty="0">
                <a:solidFill>
                  <a:srgbClr val="D1D5DB"/>
                </a:solidFill>
                <a:latin typeface="Arial" pitchFamily="34" charset="0"/>
                <a:ea typeface="Arial" pitchFamily="34" charset="-122"/>
                <a:cs typeface="Arial" pitchFamily="34" charset="-120"/>
              </a:rPr>
              <a:t>Soutien pour faciliter l'adoption de nouvelles pratiques de sécurité par vos équipes et garantir une intégration durable des mesures de protection.</a:t>
            </a:r>
            <a:endParaRPr lang="en-US" sz="1200" dirty="0"/>
          </a:p>
        </p:txBody>
      </p:sp>
      <p:pic>
        <p:nvPicPr>
          <p:cNvPr id="27" name="Image 26" descr="Une image contenant texte, logo, Police, Graphique&#10;&#10;Le contenu généré par l’IA peut être incorrect.">
            <a:extLst>
              <a:ext uri="{FF2B5EF4-FFF2-40B4-BE49-F238E27FC236}">
                <a16:creationId xmlns:a16="http://schemas.microsoft.com/office/drawing/2014/main" id="{55435191-D53C-1656-A624-594BAE79DC9E}"/>
              </a:ext>
            </a:extLst>
          </p:cNvPr>
          <p:cNvPicPr>
            <a:picLocks noChangeAspect="1"/>
          </p:cNvPicPr>
          <p:nvPr/>
        </p:nvPicPr>
        <p:blipFill>
          <a:blip r:embed="rId16"/>
          <a:stretch>
            <a:fillRect/>
          </a:stretch>
        </p:blipFill>
        <p:spPr>
          <a:xfrm>
            <a:off x="11058063" y="-113421"/>
            <a:ext cx="1133937" cy="1195387"/>
          </a:xfrm>
          <a:prstGeom prst="rect">
            <a:avLst/>
          </a:prstGeom>
        </p:spPr>
      </p:pic>
      <p:pic>
        <p:nvPicPr>
          <p:cNvPr id="29" name="Image 28" descr="Une image contenant texte, capture d’écran, Compositing numérique, Jeu PC">
            <a:extLst>
              <a:ext uri="{FF2B5EF4-FFF2-40B4-BE49-F238E27FC236}">
                <a16:creationId xmlns:a16="http://schemas.microsoft.com/office/drawing/2014/main" id="{C98546F5-467E-0FF0-FA20-002492A7DB31}"/>
              </a:ext>
            </a:extLst>
          </p:cNvPr>
          <p:cNvPicPr>
            <a:picLocks noChangeAspect="1"/>
          </p:cNvPicPr>
          <p:nvPr/>
        </p:nvPicPr>
        <p:blipFill>
          <a:blip r:embed="rId17">
            <a:alphaModFix amt="20000"/>
          </a:blip>
          <a:stretch>
            <a:fillRect/>
          </a:stretch>
        </p:blipFill>
        <p:spPr>
          <a:xfrm>
            <a:off x="0" y="0"/>
            <a:ext cx="12192000"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40" name="Image 4" descr="https://skyagent-artifacts.skywork.ai/ppt_images/2025-11-27/1993983237462056960/767efdf7_1764239307.jpeg">
            <a:extLst>
              <a:ext uri="{FF2B5EF4-FFF2-40B4-BE49-F238E27FC236}">
                <a16:creationId xmlns:a16="http://schemas.microsoft.com/office/drawing/2014/main" id="{5C7F86D4-1075-C7DE-32DD-C83D98379978}"/>
              </a:ext>
            </a:extLst>
          </p:cNvPr>
          <p:cNvPicPr>
            <a:picLocks noChangeAspect="1"/>
          </p:cNvPicPr>
          <p:nvPr/>
        </p:nvPicPr>
        <p:blipFill>
          <a:blip r:embed="rId3">
            <a:alphaModFix amt="23000"/>
          </a:blip>
          <a:stretch>
            <a:fillRect/>
          </a:stretch>
        </p:blipFill>
        <p:spPr>
          <a:xfrm>
            <a:off x="-149" y="0"/>
            <a:ext cx="12192000" cy="6858000"/>
          </a:xfrm>
          <a:prstGeom prst="rect">
            <a:avLst/>
          </a:prstGeom>
        </p:spPr>
      </p:pic>
      <p:pic>
        <p:nvPicPr>
          <p:cNvPr id="2" name="Image 0" descr="preencoded.png"/>
          <p:cNvPicPr>
            <a:picLocks noChangeAspect="1"/>
          </p:cNvPicPr>
          <p:nvPr/>
        </p:nvPicPr>
        <p:blipFill>
          <a:blip r:embed="rId4"/>
          <a:stretch>
            <a:fillRect/>
          </a:stretch>
        </p:blipFill>
        <p:spPr>
          <a:xfrm>
            <a:off x="0" y="76200"/>
            <a:ext cx="12192000" cy="6858000"/>
          </a:xfrm>
          <a:prstGeom prst="rect">
            <a:avLst/>
          </a:prstGeom>
        </p:spPr>
      </p:pic>
      <p:pic>
        <p:nvPicPr>
          <p:cNvPr id="3" name="Image 1" descr="preencoded.png"/>
          <p:cNvPicPr>
            <a:picLocks noChangeAspect="1"/>
          </p:cNvPicPr>
          <p:nvPr/>
        </p:nvPicPr>
        <p:blipFill>
          <a:blip r:embed="rId5"/>
          <a:stretch>
            <a:fillRect/>
          </a:stretch>
        </p:blipFill>
        <p:spPr>
          <a:xfrm>
            <a:off x="0" y="0"/>
            <a:ext cx="12192000" cy="76200"/>
          </a:xfrm>
          <a:prstGeom prst="rect">
            <a:avLst/>
          </a:prstGeom>
        </p:spPr>
      </p:pic>
      <p:pic>
        <p:nvPicPr>
          <p:cNvPr id="4" name="Image 2" descr="preencoded.png"/>
          <p:cNvPicPr>
            <a:picLocks noChangeAspect="1"/>
          </p:cNvPicPr>
          <p:nvPr/>
        </p:nvPicPr>
        <p:blipFill>
          <a:blip r:embed="rId6"/>
          <a:stretch>
            <a:fillRect/>
          </a:stretch>
        </p:blipFill>
        <p:spPr>
          <a:xfrm>
            <a:off x="381000" y="990600"/>
            <a:ext cx="914400" cy="38100"/>
          </a:xfrm>
          <a:prstGeom prst="rect">
            <a:avLst/>
          </a:prstGeom>
        </p:spPr>
      </p:pic>
      <p:pic>
        <p:nvPicPr>
          <p:cNvPr id="5" name="Image 3" descr="preencoded.png"/>
          <p:cNvPicPr>
            <a:picLocks noChangeAspect="1"/>
          </p:cNvPicPr>
          <p:nvPr/>
        </p:nvPicPr>
        <p:blipFill>
          <a:blip r:embed="rId7"/>
          <a:stretch>
            <a:fillRect/>
          </a:stretch>
        </p:blipFill>
        <p:spPr>
          <a:xfrm>
            <a:off x="381000" y="2324100"/>
            <a:ext cx="3657600" cy="1428750"/>
          </a:xfrm>
          <a:prstGeom prst="rect">
            <a:avLst/>
          </a:prstGeom>
        </p:spPr>
      </p:pic>
      <p:pic>
        <p:nvPicPr>
          <p:cNvPr id="6" name="Image 4" descr="preencoded.png"/>
          <p:cNvPicPr>
            <a:picLocks noChangeAspect="1"/>
          </p:cNvPicPr>
          <p:nvPr/>
        </p:nvPicPr>
        <p:blipFill>
          <a:blip r:embed="rId8"/>
          <a:stretch>
            <a:fillRect/>
          </a:stretch>
        </p:blipFill>
        <p:spPr>
          <a:xfrm>
            <a:off x="571500" y="2514600"/>
            <a:ext cx="476250" cy="476250"/>
          </a:xfrm>
          <a:prstGeom prst="rect">
            <a:avLst/>
          </a:prstGeom>
        </p:spPr>
      </p:pic>
      <p:pic>
        <p:nvPicPr>
          <p:cNvPr id="7" name="Image 5" descr="preencoded.png"/>
          <p:cNvPicPr>
            <a:picLocks noChangeAspect="1"/>
          </p:cNvPicPr>
          <p:nvPr/>
        </p:nvPicPr>
        <p:blipFill>
          <a:blip r:embed="rId9"/>
          <a:stretch>
            <a:fillRect/>
          </a:stretch>
        </p:blipFill>
        <p:spPr>
          <a:xfrm>
            <a:off x="695325" y="2600325"/>
            <a:ext cx="228600" cy="304800"/>
          </a:xfrm>
          <a:prstGeom prst="rect">
            <a:avLst/>
          </a:prstGeom>
        </p:spPr>
      </p:pic>
      <p:pic>
        <p:nvPicPr>
          <p:cNvPr id="8" name="Image 6" descr="preencoded.png"/>
          <p:cNvPicPr>
            <a:picLocks noChangeAspect="1"/>
          </p:cNvPicPr>
          <p:nvPr/>
        </p:nvPicPr>
        <p:blipFill>
          <a:blip r:embed="rId7"/>
          <a:stretch>
            <a:fillRect/>
          </a:stretch>
        </p:blipFill>
        <p:spPr>
          <a:xfrm>
            <a:off x="4267200" y="2324100"/>
            <a:ext cx="3657600" cy="1428750"/>
          </a:xfrm>
          <a:prstGeom prst="rect">
            <a:avLst/>
          </a:prstGeom>
        </p:spPr>
      </p:pic>
      <p:pic>
        <p:nvPicPr>
          <p:cNvPr id="9" name="Image 7" descr="preencoded.png"/>
          <p:cNvPicPr>
            <a:picLocks noChangeAspect="1"/>
          </p:cNvPicPr>
          <p:nvPr/>
        </p:nvPicPr>
        <p:blipFill>
          <a:blip r:embed="rId10"/>
          <a:stretch>
            <a:fillRect/>
          </a:stretch>
        </p:blipFill>
        <p:spPr>
          <a:xfrm>
            <a:off x="4457700" y="2514600"/>
            <a:ext cx="476250" cy="476250"/>
          </a:xfrm>
          <a:prstGeom prst="rect">
            <a:avLst/>
          </a:prstGeom>
        </p:spPr>
      </p:pic>
      <p:pic>
        <p:nvPicPr>
          <p:cNvPr id="10" name="Image 8" descr="preencoded.png"/>
          <p:cNvPicPr>
            <a:picLocks noChangeAspect="1"/>
          </p:cNvPicPr>
          <p:nvPr/>
        </p:nvPicPr>
        <p:blipFill>
          <a:blip r:embed="rId11"/>
          <a:stretch>
            <a:fillRect/>
          </a:stretch>
        </p:blipFill>
        <p:spPr>
          <a:xfrm>
            <a:off x="4581525" y="2600325"/>
            <a:ext cx="228600" cy="304800"/>
          </a:xfrm>
          <a:prstGeom prst="rect">
            <a:avLst/>
          </a:prstGeom>
        </p:spPr>
      </p:pic>
      <p:pic>
        <p:nvPicPr>
          <p:cNvPr id="11" name="Image 9" descr="preencoded.png"/>
          <p:cNvPicPr>
            <a:picLocks noChangeAspect="1"/>
          </p:cNvPicPr>
          <p:nvPr/>
        </p:nvPicPr>
        <p:blipFill>
          <a:blip r:embed="rId7"/>
          <a:stretch>
            <a:fillRect/>
          </a:stretch>
        </p:blipFill>
        <p:spPr>
          <a:xfrm>
            <a:off x="8153400" y="2324100"/>
            <a:ext cx="3657600" cy="1428750"/>
          </a:xfrm>
          <a:prstGeom prst="rect">
            <a:avLst/>
          </a:prstGeom>
        </p:spPr>
      </p:pic>
      <p:pic>
        <p:nvPicPr>
          <p:cNvPr id="12" name="Image 10" descr="preencoded.png"/>
          <p:cNvPicPr>
            <a:picLocks noChangeAspect="1"/>
          </p:cNvPicPr>
          <p:nvPr/>
        </p:nvPicPr>
        <p:blipFill>
          <a:blip r:embed="rId12"/>
          <a:stretch>
            <a:fillRect/>
          </a:stretch>
        </p:blipFill>
        <p:spPr>
          <a:xfrm>
            <a:off x="8343900" y="2514600"/>
            <a:ext cx="476250" cy="476250"/>
          </a:xfrm>
          <a:prstGeom prst="rect">
            <a:avLst/>
          </a:prstGeom>
        </p:spPr>
      </p:pic>
      <p:pic>
        <p:nvPicPr>
          <p:cNvPr id="13" name="Image 11" descr="preencoded.png"/>
          <p:cNvPicPr>
            <a:picLocks noChangeAspect="1"/>
          </p:cNvPicPr>
          <p:nvPr/>
        </p:nvPicPr>
        <p:blipFill>
          <a:blip r:embed="rId13"/>
          <a:stretch>
            <a:fillRect/>
          </a:stretch>
        </p:blipFill>
        <p:spPr>
          <a:xfrm>
            <a:off x="8467725" y="2600325"/>
            <a:ext cx="228600" cy="304800"/>
          </a:xfrm>
          <a:prstGeom prst="rect">
            <a:avLst/>
          </a:prstGeom>
        </p:spPr>
      </p:pic>
      <p:pic>
        <p:nvPicPr>
          <p:cNvPr id="14" name="Image 12" descr="preencoded.png"/>
          <p:cNvPicPr>
            <a:picLocks noChangeAspect="1"/>
          </p:cNvPicPr>
          <p:nvPr/>
        </p:nvPicPr>
        <p:blipFill>
          <a:blip r:embed="rId14"/>
          <a:stretch>
            <a:fillRect/>
          </a:stretch>
        </p:blipFill>
        <p:spPr>
          <a:xfrm>
            <a:off x="381000" y="3981450"/>
            <a:ext cx="3657600" cy="1428750"/>
          </a:xfrm>
          <a:prstGeom prst="rect">
            <a:avLst/>
          </a:prstGeom>
        </p:spPr>
      </p:pic>
      <p:pic>
        <p:nvPicPr>
          <p:cNvPr id="15" name="Image 13" descr="preencoded.png"/>
          <p:cNvPicPr>
            <a:picLocks noChangeAspect="1"/>
          </p:cNvPicPr>
          <p:nvPr/>
        </p:nvPicPr>
        <p:blipFill>
          <a:blip r:embed="rId8"/>
          <a:stretch>
            <a:fillRect/>
          </a:stretch>
        </p:blipFill>
        <p:spPr>
          <a:xfrm>
            <a:off x="571500" y="4171950"/>
            <a:ext cx="476250" cy="476250"/>
          </a:xfrm>
          <a:prstGeom prst="rect">
            <a:avLst/>
          </a:prstGeom>
        </p:spPr>
      </p:pic>
      <p:pic>
        <p:nvPicPr>
          <p:cNvPr id="16" name="Image 14" descr="preencoded.png"/>
          <p:cNvPicPr>
            <a:picLocks noChangeAspect="1"/>
          </p:cNvPicPr>
          <p:nvPr/>
        </p:nvPicPr>
        <p:blipFill>
          <a:blip r:embed="rId15"/>
          <a:stretch>
            <a:fillRect/>
          </a:stretch>
        </p:blipFill>
        <p:spPr>
          <a:xfrm>
            <a:off x="666750" y="4257675"/>
            <a:ext cx="285750" cy="304800"/>
          </a:xfrm>
          <a:prstGeom prst="rect">
            <a:avLst/>
          </a:prstGeom>
        </p:spPr>
      </p:pic>
      <p:pic>
        <p:nvPicPr>
          <p:cNvPr id="17" name="Image 15" descr="preencoded.png"/>
          <p:cNvPicPr>
            <a:picLocks noChangeAspect="1"/>
          </p:cNvPicPr>
          <p:nvPr/>
        </p:nvPicPr>
        <p:blipFill>
          <a:blip r:embed="rId14"/>
          <a:stretch>
            <a:fillRect/>
          </a:stretch>
        </p:blipFill>
        <p:spPr>
          <a:xfrm>
            <a:off x="4267200" y="3981450"/>
            <a:ext cx="3657600" cy="1428750"/>
          </a:xfrm>
          <a:prstGeom prst="rect">
            <a:avLst/>
          </a:prstGeom>
        </p:spPr>
      </p:pic>
      <p:pic>
        <p:nvPicPr>
          <p:cNvPr id="18" name="Image 16" descr="preencoded.png"/>
          <p:cNvPicPr>
            <a:picLocks noChangeAspect="1"/>
          </p:cNvPicPr>
          <p:nvPr/>
        </p:nvPicPr>
        <p:blipFill>
          <a:blip r:embed="rId10"/>
          <a:stretch>
            <a:fillRect/>
          </a:stretch>
        </p:blipFill>
        <p:spPr>
          <a:xfrm>
            <a:off x="4457700" y="4171950"/>
            <a:ext cx="476250" cy="476250"/>
          </a:xfrm>
          <a:prstGeom prst="rect">
            <a:avLst/>
          </a:prstGeom>
        </p:spPr>
      </p:pic>
      <p:pic>
        <p:nvPicPr>
          <p:cNvPr id="19" name="Image 17" descr="preencoded.png"/>
          <p:cNvPicPr>
            <a:picLocks noChangeAspect="1"/>
          </p:cNvPicPr>
          <p:nvPr/>
        </p:nvPicPr>
        <p:blipFill>
          <a:blip r:embed="rId16"/>
          <a:stretch>
            <a:fillRect/>
          </a:stretch>
        </p:blipFill>
        <p:spPr>
          <a:xfrm>
            <a:off x="4581525" y="4257675"/>
            <a:ext cx="228600" cy="304800"/>
          </a:xfrm>
          <a:prstGeom prst="rect">
            <a:avLst/>
          </a:prstGeom>
        </p:spPr>
      </p:pic>
      <p:pic>
        <p:nvPicPr>
          <p:cNvPr id="20" name="Image 18" descr="preencoded.png"/>
          <p:cNvPicPr>
            <a:picLocks noChangeAspect="1"/>
          </p:cNvPicPr>
          <p:nvPr/>
        </p:nvPicPr>
        <p:blipFill>
          <a:blip r:embed="rId14"/>
          <a:stretch>
            <a:fillRect/>
          </a:stretch>
        </p:blipFill>
        <p:spPr>
          <a:xfrm>
            <a:off x="8153400" y="3981450"/>
            <a:ext cx="3657600" cy="1428750"/>
          </a:xfrm>
          <a:prstGeom prst="rect">
            <a:avLst/>
          </a:prstGeom>
        </p:spPr>
      </p:pic>
      <p:pic>
        <p:nvPicPr>
          <p:cNvPr id="21" name="Image 19" descr="preencoded.png"/>
          <p:cNvPicPr>
            <a:picLocks noChangeAspect="1"/>
          </p:cNvPicPr>
          <p:nvPr/>
        </p:nvPicPr>
        <p:blipFill>
          <a:blip r:embed="rId12"/>
          <a:stretch>
            <a:fillRect/>
          </a:stretch>
        </p:blipFill>
        <p:spPr>
          <a:xfrm>
            <a:off x="8343900" y="4171950"/>
            <a:ext cx="476250" cy="476250"/>
          </a:xfrm>
          <a:prstGeom prst="rect">
            <a:avLst/>
          </a:prstGeom>
        </p:spPr>
      </p:pic>
      <p:pic>
        <p:nvPicPr>
          <p:cNvPr id="22" name="Image 20" descr="preencoded.png"/>
          <p:cNvPicPr>
            <a:picLocks noChangeAspect="1"/>
          </p:cNvPicPr>
          <p:nvPr/>
        </p:nvPicPr>
        <p:blipFill>
          <a:blip r:embed="rId17"/>
          <a:stretch>
            <a:fillRect/>
          </a:stretch>
        </p:blipFill>
        <p:spPr>
          <a:xfrm>
            <a:off x="8439150" y="4257675"/>
            <a:ext cx="285750" cy="304800"/>
          </a:xfrm>
          <a:prstGeom prst="rect">
            <a:avLst/>
          </a:prstGeom>
        </p:spPr>
      </p:pic>
      <p:pic>
        <p:nvPicPr>
          <p:cNvPr id="23" name="Image 21" descr="preencoded.png"/>
          <p:cNvPicPr>
            <a:picLocks noChangeAspect="1"/>
          </p:cNvPicPr>
          <p:nvPr/>
        </p:nvPicPr>
        <p:blipFill>
          <a:blip r:embed="rId18"/>
          <a:stretch>
            <a:fillRect/>
          </a:stretch>
        </p:blipFill>
        <p:spPr>
          <a:xfrm>
            <a:off x="3965377" y="5734050"/>
            <a:ext cx="152400" cy="152400"/>
          </a:xfrm>
          <a:prstGeom prst="rect">
            <a:avLst/>
          </a:prstGeom>
        </p:spPr>
      </p:pic>
      <p:sp>
        <p:nvSpPr>
          <p:cNvPr id="24" name="Text 0"/>
          <p:cNvSpPr/>
          <p:nvPr/>
        </p:nvSpPr>
        <p:spPr>
          <a:xfrm>
            <a:off x="381000" y="457200"/>
            <a:ext cx="11430000" cy="457200"/>
          </a:xfrm>
          <a:prstGeom prst="rect">
            <a:avLst/>
          </a:prstGeom>
          <a:noFill/>
          <a:ln/>
        </p:spPr>
        <p:txBody>
          <a:bodyPr vert="horz" wrap="square" lIns="0" tIns="0" rIns="0" bIns="0" rtlCol="0" anchor="t"/>
          <a:lstStyle/>
          <a:p>
            <a:pPr marL="0" indent="0">
              <a:lnSpc>
                <a:spcPts val="3600"/>
              </a:lnSpc>
              <a:buNone/>
            </a:pPr>
            <a:r>
              <a:rPr lang="en-US" sz="3600" b="1" dirty="0">
                <a:solidFill>
                  <a:srgbClr val="FFFFFF"/>
                </a:solidFill>
                <a:latin typeface="Arial" pitchFamily="34" charset="0"/>
                <a:ea typeface="Arial" pitchFamily="34" charset="-122"/>
                <a:cs typeface="Arial" pitchFamily="34" charset="-120"/>
              </a:rPr>
              <a:t>Audit et Évaluation</a:t>
            </a:r>
            <a:endParaRPr lang="en-US" sz="3600" dirty="0"/>
          </a:p>
        </p:txBody>
      </p:sp>
      <p:sp>
        <p:nvSpPr>
          <p:cNvPr id="25" name="Text 1"/>
          <p:cNvSpPr/>
          <p:nvPr/>
        </p:nvSpPr>
        <p:spPr>
          <a:xfrm>
            <a:off x="381000" y="1409700"/>
            <a:ext cx="8534400" cy="609600"/>
          </a:xfrm>
          <a:prstGeom prst="rect">
            <a:avLst/>
          </a:prstGeom>
          <a:noFill/>
          <a:ln/>
        </p:spPr>
        <p:txBody>
          <a:bodyPr vert="horz" wrap="square" lIns="0" tIns="0" rIns="0" bIns="0" rtlCol="0" anchor="t"/>
          <a:lstStyle/>
          <a:p>
            <a:pPr marL="0" indent="0">
              <a:lnSpc>
                <a:spcPts val="2400"/>
              </a:lnSpc>
              <a:buNone/>
            </a:pPr>
            <a:r>
              <a:rPr lang="en-US" sz="1800" dirty="0">
                <a:solidFill>
                  <a:srgbClr val="E5E7EB"/>
                </a:solidFill>
                <a:latin typeface="Arial" pitchFamily="34" charset="0"/>
                <a:ea typeface="Arial" pitchFamily="34" charset="-122"/>
                <a:cs typeface="Arial" pitchFamily="34" charset="-120"/>
              </a:rPr>
              <a:t>Nous offrons une gamme complète de services d'audit et d'évaluation pour identifier et gérer les risques et vulnérabilités de vos systèmes d'information.</a:t>
            </a:r>
            <a:endParaRPr lang="en-US" sz="1800" dirty="0"/>
          </a:p>
        </p:txBody>
      </p:sp>
      <p:sp>
        <p:nvSpPr>
          <p:cNvPr id="26" name="Text 2"/>
          <p:cNvSpPr/>
          <p:nvPr/>
        </p:nvSpPr>
        <p:spPr>
          <a:xfrm>
            <a:off x="1200150" y="2619375"/>
            <a:ext cx="2287072" cy="266700"/>
          </a:xfrm>
          <a:prstGeom prst="rect">
            <a:avLst/>
          </a:prstGeom>
          <a:noFill/>
          <a:ln/>
        </p:spPr>
        <p:txBody>
          <a:bodyPr vert="horz" wrap="square" lIns="0" tIns="0" rIns="0" bIns="0" rtlCol="0" anchor="t"/>
          <a:lstStyle/>
          <a:p>
            <a:pPr marL="0" indent="0">
              <a:lnSpc>
                <a:spcPts val="2100"/>
              </a:lnSpc>
              <a:buNone/>
            </a:pPr>
            <a:r>
              <a:rPr lang="en-US" sz="1500" b="1" dirty="0">
                <a:solidFill>
                  <a:srgbClr val="FFFFFF"/>
                </a:solidFill>
                <a:latin typeface="Arial" pitchFamily="34" charset="0"/>
                <a:ea typeface="Arial" pitchFamily="34" charset="-122"/>
                <a:cs typeface="Arial" pitchFamily="34" charset="-120"/>
              </a:rPr>
              <a:t>Analyse des Risques</a:t>
            </a:r>
            <a:endParaRPr lang="en-US" sz="1500" dirty="0"/>
          </a:p>
        </p:txBody>
      </p:sp>
      <p:sp>
        <p:nvSpPr>
          <p:cNvPr id="27" name="Text 3"/>
          <p:cNvSpPr/>
          <p:nvPr/>
        </p:nvSpPr>
        <p:spPr>
          <a:xfrm>
            <a:off x="571500" y="3105150"/>
            <a:ext cx="3276600" cy="457200"/>
          </a:xfrm>
          <a:prstGeom prst="rect">
            <a:avLst/>
          </a:prstGeom>
          <a:noFill/>
          <a:ln/>
        </p:spPr>
        <p:txBody>
          <a:bodyPr vert="horz" wrap="square" lIns="0" tIns="0" rIns="0" bIns="0" rtlCol="0" anchor="t"/>
          <a:lstStyle/>
          <a:p>
            <a:pPr marL="0" indent="0">
              <a:lnSpc>
                <a:spcPts val="1800"/>
              </a:lnSpc>
              <a:buNone/>
            </a:pPr>
            <a:r>
              <a:rPr lang="en-US" sz="1200" dirty="0">
                <a:solidFill>
                  <a:srgbClr val="D1D5DB"/>
                </a:solidFill>
                <a:latin typeface="Arial" pitchFamily="34" charset="0"/>
                <a:ea typeface="Arial" pitchFamily="34" charset="-122"/>
                <a:cs typeface="Arial" pitchFamily="34" charset="-120"/>
              </a:rPr>
              <a:t>Identification et évaluation des risques liés aux systèmes d'information.</a:t>
            </a:r>
            <a:endParaRPr lang="en-US" sz="1200" dirty="0"/>
          </a:p>
        </p:txBody>
      </p:sp>
      <p:sp>
        <p:nvSpPr>
          <p:cNvPr id="28" name="Text 4"/>
          <p:cNvSpPr/>
          <p:nvPr/>
        </p:nvSpPr>
        <p:spPr>
          <a:xfrm>
            <a:off x="5086350" y="2619375"/>
            <a:ext cx="1740575" cy="266700"/>
          </a:xfrm>
          <a:prstGeom prst="rect">
            <a:avLst/>
          </a:prstGeom>
          <a:noFill/>
          <a:ln/>
        </p:spPr>
        <p:txBody>
          <a:bodyPr vert="horz" wrap="square" lIns="0" tIns="0" rIns="0" bIns="0" rtlCol="0" anchor="t"/>
          <a:lstStyle/>
          <a:p>
            <a:pPr marL="0" indent="0">
              <a:lnSpc>
                <a:spcPts val="2100"/>
              </a:lnSpc>
              <a:buNone/>
            </a:pPr>
            <a:r>
              <a:rPr lang="en-US" sz="1500" b="1" dirty="0">
                <a:solidFill>
                  <a:srgbClr val="FFFFFF"/>
                </a:solidFill>
                <a:latin typeface="Arial" pitchFamily="34" charset="0"/>
                <a:ea typeface="Arial" pitchFamily="34" charset="-122"/>
                <a:cs typeface="Arial" pitchFamily="34" charset="-120"/>
              </a:rPr>
              <a:t>Audit ISO 27001</a:t>
            </a:r>
            <a:endParaRPr lang="en-US" sz="1500" dirty="0"/>
          </a:p>
        </p:txBody>
      </p:sp>
      <p:sp>
        <p:nvSpPr>
          <p:cNvPr id="29" name="Text 5"/>
          <p:cNvSpPr/>
          <p:nvPr/>
        </p:nvSpPr>
        <p:spPr>
          <a:xfrm>
            <a:off x="4457700" y="3105150"/>
            <a:ext cx="3276600" cy="457200"/>
          </a:xfrm>
          <a:prstGeom prst="rect">
            <a:avLst/>
          </a:prstGeom>
          <a:noFill/>
          <a:ln/>
        </p:spPr>
        <p:txBody>
          <a:bodyPr vert="horz" wrap="square" lIns="0" tIns="0" rIns="0" bIns="0" rtlCol="0" anchor="t"/>
          <a:lstStyle/>
          <a:p>
            <a:pPr marL="0" indent="0">
              <a:lnSpc>
                <a:spcPts val="1800"/>
              </a:lnSpc>
              <a:buNone/>
            </a:pPr>
            <a:r>
              <a:rPr lang="en-US" sz="1200" dirty="0">
                <a:solidFill>
                  <a:srgbClr val="D1D5DB"/>
                </a:solidFill>
                <a:latin typeface="Arial" pitchFamily="34" charset="0"/>
                <a:ea typeface="Arial" pitchFamily="34" charset="-122"/>
                <a:cs typeface="Arial" pitchFamily="34" charset="-120"/>
              </a:rPr>
              <a:t>Évaluation complète de la conformité aux exigences de la norme ISO 27001.</a:t>
            </a:r>
            <a:endParaRPr lang="en-US" sz="1200" dirty="0"/>
          </a:p>
        </p:txBody>
      </p:sp>
      <p:sp>
        <p:nvSpPr>
          <p:cNvPr id="30" name="Text 6"/>
          <p:cNvSpPr/>
          <p:nvPr/>
        </p:nvSpPr>
        <p:spPr>
          <a:xfrm>
            <a:off x="8972550" y="2619375"/>
            <a:ext cx="2862679" cy="266700"/>
          </a:xfrm>
          <a:prstGeom prst="rect">
            <a:avLst/>
          </a:prstGeom>
          <a:noFill/>
          <a:ln/>
        </p:spPr>
        <p:txBody>
          <a:bodyPr vert="horz" wrap="square" lIns="0" tIns="0" rIns="0" bIns="0" rtlCol="0" anchor="t"/>
          <a:lstStyle/>
          <a:p>
            <a:pPr marL="0" indent="0">
              <a:lnSpc>
                <a:spcPts val="2100"/>
              </a:lnSpc>
              <a:buNone/>
            </a:pPr>
            <a:r>
              <a:rPr lang="en-US" sz="1500" b="1" dirty="0">
                <a:solidFill>
                  <a:srgbClr val="FFFFFF"/>
                </a:solidFill>
                <a:latin typeface="Arial" pitchFamily="34" charset="0"/>
                <a:ea typeface="Arial" pitchFamily="34" charset="-122"/>
                <a:cs typeface="Arial" pitchFamily="34" charset="-120"/>
              </a:rPr>
              <a:t>Gestion des Vulnérabilités</a:t>
            </a:r>
            <a:endParaRPr lang="en-US" sz="1500" dirty="0"/>
          </a:p>
        </p:txBody>
      </p:sp>
      <p:sp>
        <p:nvSpPr>
          <p:cNvPr id="31" name="Text 7"/>
          <p:cNvSpPr/>
          <p:nvPr/>
        </p:nvSpPr>
        <p:spPr>
          <a:xfrm>
            <a:off x="8343900" y="3105150"/>
            <a:ext cx="3276600" cy="457200"/>
          </a:xfrm>
          <a:prstGeom prst="rect">
            <a:avLst/>
          </a:prstGeom>
          <a:noFill/>
          <a:ln/>
        </p:spPr>
        <p:txBody>
          <a:bodyPr vert="horz" wrap="square" lIns="0" tIns="0" rIns="0" bIns="0" rtlCol="0" anchor="t"/>
          <a:lstStyle/>
          <a:p>
            <a:pPr marL="0" indent="0">
              <a:lnSpc>
                <a:spcPts val="1800"/>
              </a:lnSpc>
              <a:buNone/>
            </a:pPr>
            <a:r>
              <a:rPr lang="en-US" sz="1200" dirty="0">
                <a:solidFill>
                  <a:srgbClr val="D1D5DB"/>
                </a:solidFill>
                <a:latin typeface="Arial" pitchFamily="34" charset="0"/>
                <a:ea typeface="Arial" pitchFamily="34" charset="-122"/>
                <a:cs typeface="Arial" pitchFamily="34" charset="-120"/>
              </a:rPr>
              <a:t>Identification et traitement des vulnérabilités de vos systèmes.</a:t>
            </a:r>
            <a:endParaRPr lang="en-US" sz="1200" dirty="0"/>
          </a:p>
        </p:txBody>
      </p:sp>
      <p:sp>
        <p:nvSpPr>
          <p:cNvPr id="32" name="Text 8"/>
          <p:cNvSpPr/>
          <p:nvPr/>
        </p:nvSpPr>
        <p:spPr>
          <a:xfrm>
            <a:off x="1200150" y="4276725"/>
            <a:ext cx="1943100" cy="266700"/>
          </a:xfrm>
          <a:prstGeom prst="rect">
            <a:avLst/>
          </a:prstGeom>
          <a:noFill/>
          <a:ln/>
        </p:spPr>
        <p:txBody>
          <a:bodyPr vert="horz" wrap="square" lIns="0" tIns="0" rIns="0" bIns="0" rtlCol="0" anchor="t"/>
          <a:lstStyle/>
          <a:p>
            <a:pPr marL="0" indent="0">
              <a:lnSpc>
                <a:spcPts val="2100"/>
              </a:lnSpc>
              <a:buNone/>
            </a:pPr>
            <a:r>
              <a:rPr lang="en-US" sz="1500" b="1" dirty="0">
                <a:solidFill>
                  <a:srgbClr val="FFFFFF"/>
                </a:solidFill>
                <a:latin typeface="Arial" pitchFamily="34" charset="0"/>
                <a:ea typeface="Arial" pitchFamily="34" charset="-122"/>
                <a:cs typeface="Arial" pitchFamily="34" charset="-120"/>
              </a:rPr>
              <a:t>Conformité RGPD</a:t>
            </a:r>
            <a:endParaRPr lang="en-US" sz="1500" dirty="0"/>
          </a:p>
        </p:txBody>
      </p:sp>
      <p:sp>
        <p:nvSpPr>
          <p:cNvPr id="33" name="Text 9"/>
          <p:cNvSpPr/>
          <p:nvPr/>
        </p:nvSpPr>
        <p:spPr>
          <a:xfrm>
            <a:off x="571500" y="4762500"/>
            <a:ext cx="3276600" cy="457200"/>
          </a:xfrm>
          <a:prstGeom prst="rect">
            <a:avLst/>
          </a:prstGeom>
          <a:noFill/>
          <a:ln/>
        </p:spPr>
        <p:txBody>
          <a:bodyPr vert="horz" wrap="square" lIns="0" tIns="0" rIns="0" bIns="0" rtlCol="0" anchor="t"/>
          <a:lstStyle/>
          <a:p>
            <a:pPr marL="0" indent="0">
              <a:lnSpc>
                <a:spcPts val="1800"/>
              </a:lnSpc>
              <a:buNone/>
            </a:pPr>
            <a:r>
              <a:rPr lang="en-US" sz="1200" dirty="0">
                <a:solidFill>
                  <a:srgbClr val="D1D5DB"/>
                </a:solidFill>
                <a:latin typeface="Arial" pitchFamily="34" charset="0"/>
                <a:ea typeface="Arial" pitchFamily="34" charset="-122"/>
                <a:cs typeface="Arial" pitchFamily="34" charset="-120"/>
              </a:rPr>
              <a:t>Audit de conformité à la réglementation générale sur la protection des données.</a:t>
            </a:r>
            <a:endParaRPr lang="en-US" sz="1200" dirty="0"/>
          </a:p>
        </p:txBody>
      </p:sp>
      <p:sp>
        <p:nvSpPr>
          <p:cNvPr id="34" name="Text 10"/>
          <p:cNvSpPr/>
          <p:nvPr/>
        </p:nvSpPr>
        <p:spPr>
          <a:xfrm>
            <a:off x="5086350" y="4276725"/>
            <a:ext cx="2327791" cy="266700"/>
          </a:xfrm>
          <a:prstGeom prst="rect">
            <a:avLst/>
          </a:prstGeom>
          <a:noFill/>
          <a:ln/>
        </p:spPr>
        <p:txBody>
          <a:bodyPr vert="horz" wrap="square" lIns="0" tIns="0" rIns="0" bIns="0" rtlCol="0" anchor="t"/>
          <a:lstStyle/>
          <a:p>
            <a:pPr marL="0" indent="0">
              <a:lnSpc>
                <a:spcPts val="2100"/>
              </a:lnSpc>
              <a:buNone/>
            </a:pPr>
            <a:r>
              <a:rPr lang="en-US" sz="1500" b="1" dirty="0">
                <a:solidFill>
                  <a:srgbClr val="FFFFFF"/>
                </a:solidFill>
                <a:latin typeface="Arial" pitchFamily="34" charset="0"/>
                <a:ea typeface="Arial" pitchFamily="34" charset="-122"/>
                <a:cs typeface="Arial" pitchFamily="34" charset="-120"/>
              </a:rPr>
              <a:t>Audit d'Infrastructure</a:t>
            </a:r>
            <a:endParaRPr lang="en-US" sz="1500" dirty="0"/>
          </a:p>
        </p:txBody>
      </p:sp>
      <p:sp>
        <p:nvSpPr>
          <p:cNvPr id="35" name="Text 11"/>
          <p:cNvSpPr/>
          <p:nvPr/>
        </p:nvSpPr>
        <p:spPr>
          <a:xfrm>
            <a:off x="4457700" y="4762500"/>
            <a:ext cx="3276600" cy="457200"/>
          </a:xfrm>
          <a:prstGeom prst="rect">
            <a:avLst/>
          </a:prstGeom>
          <a:noFill/>
          <a:ln/>
        </p:spPr>
        <p:txBody>
          <a:bodyPr vert="horz" wrap="square" lIns="0" tIns="0" rIns="0" bIns="0" rtlCol="0" anchor="t"/>
          <a:lstStyle/>
          <a:p>
            <a:pPr marL="0" indent="0">
              <a:lnSpc>
                <a:spcPts val="1800"/>
              </a:lnSpc>
              <a:buNone/>
            </a:pPr>
            <a:r>
              <a:rPr lang="en-US" sz="1200" dirty="0">
                <a:solidFill>
                  <a:srgbClr val="D1D5DB"/>
                </a:solidFill>
                <a:latin typeface="Arial" pitchFamily="34" charset="0"/>
                <a:ea typeface="Arial" pitchFamily="34" charset="-122"/>
                <a:cs typeface="Arial" pitchFamily="34" charset="-120"/>
              </a:rPr>
              <a:t>Évaluation de la sécurité de votre infrastructure IT.</a:t>
            </a:r>
            <a:endParaRPr lang="en-US" sz="1200" dirty="0"/>
          </a:p>
        </p:txBody>
      </p:sp>
      <p:sp>
        <p:nvSpPr>
          <p:cNvPr id="36" name="Text 12"/>
          <p:cNvSpPr/>
          <p:nvPr/>
        </p:nvSpPr>
        <p:spPr>
          <a:xfrm>
            <a:off x="8972550" y="4276725"/>
            <a:ext cx="2387798" cy="266700"/>
          </a:xfrm>
          <a:prstGeom prst="rect">
            <a:avLst/>
          </a:prstGeom>
          <a:noFill/>
          <a:ln/>
        </p:spPr>
        <p:txBody>
          <a:bodyPr vert="horz" wrap="square" lIns="0" tIns="0" rIns="0" bIns="0" rtlCol="0" anchor="t"/>
          <a:lstStyle/>
          <a:p>
            <a:pPr marL="0" indent="0">
              <a:lnSpc>
                <a:spcPts val="2100"/>
              </a:lnSpc>
              <a:buNone/>
            </a:pPr>
            <a:r>
              <a:rPr lang="en-US" sz="1500" b="1" dirty="0">
                <a:solidFill>
                  <a:srgbClr val="FFFFFF"/>
                </a:solidFill>
                <a:latin typeface="Arial" pitchFamily="34" charset="0"/>
                <a:ea typeface="Arial" pitchFamily="34" charset="-122"/>
                <a:cs typeface="Arial" pitchFamily="34" charset="-120"/>
              </a:rPr>
              <a:t>Audit de Code Source</a:t>
            </a:r>
            <a:endParaRPr lang="en-US" sz="1500" dirty="0"/>
          </a:p>
        </p:txBody>
      </p:sp>
      <p:sp>
        <p:nvSpPr>
          <p:cNvPr id="37" name="Text 13"/>
          <p:cNvSpPr/>
          <p:nvPr/>
        </p:nvSpPr>
        <p:spPr>
          <a:xfrm>
            <a:off x="8343900" y="4762500"/>
            <a:ext cx="3276600" cy="457200"/>
          </a:xfrm>
          <a:prstGeom prst="rect">
            <a:avLst/>
          </a:prstGeom>
          <a:noFill/>
          <a:ln/>
        </p:spPr>
        <p:txBody>
          <a:bodyPr vert="horz" wrap="square" lIns="0" tIns="0" rIns="0" bIns="0" rtlCol="0" anchor="t"/>
          <a:lstStyle/>
          <a:p>
            <a:pPr marL="0" indent="0">
              <a:lnSpc>
                <a:spcPts val="1800"/>
              </a:lnSpc>
              <a:buNone/>
            </a:pPr>
            <a:r>
              <a:rPr lang="en-US" sz="1200" dirty="0">
                <a:solidFill>
                  <a:srgbClr val="D1D5DB"/>
                </a:solidFill>
                <a:latin typeface="Arial" pitchFamily="34" charset="0"/>
                <a:ea typeface="Arial" pitchFamily="34" charset="-122"/>
                <a:cs typeface="Arial" pitchFamily="34" charset="-120"/>
              </a:rPr>
              <a:t>Revue de sécurité de vos applications et services.</a:t>
            </a:r>
            <a:endParaRPr lang="en-US" sz="1200" dirty="0"/>
          </a:p>
        </p:txBody>
      </p:sp>
      <p:sp>
        <p:nvSpPr>
          <p:cNvPr id="38" name="Text 14"/>
          <p:cNvSpPr/>
          <p:nvPr/>
        </p:nvSpPr>
        <p:spPr>
          <a:xfrm>
            <a:off x="381000" y="5715000"/>
            <a:ext cx="11430000" cy="228600"/>
          </a:xfrm>
          <a:prstGeom prst="rect">
            <a:avLst/>
          </a:prstGeom>
          <a:noFill/>
          <a:ln/>
        </p:spPr>
        <p:txBody>
          <a:bodyPr vert="horz" wrap="square" lIns="0" tIns="0" rIns="0" bIns="0" rtlCol="0" anchor="t"/>
          <a:lstStyle/>
          <a:p>
            <a:pPr marL="0" indent="0" algn="ctr">
              <a:lnSpc>
                <a:spcPts val="1800"/>
              </a:lnSpc>
              <a:buNone/>
            </a:pPr>
            <a:r>
              <a:rPr lang="en-US" sz="1200" dirty="0">
                <a:solidFill>
                  <a:srgbClr val="9CA3AF"/>
                </a:solidFill>
                <a:latin typeface="Arial" pitchFamily="34" charset="0"/>
                <a:ea typeface="Arial" pitchFamily="34" charset="-122"/>
                <a:cs typeface="Arial" pitchFamily="34" charset="-120"/>
              </a:rPr>
              <a:t> Analyse Forensique : Investigation numérique post-incident</a:t>
            </a:r>
            <a:endParaRPr lang="en-US" sz="1200" dirty="0"/>
          </a:p>
        </p:txBody>
      </p:sp>
      <p:pic>
        <p:nvPicPr>
          <p:cNvPr id="39" name="Image 38" descr="Une image contenant texte, logo, Police, Graphique&#10;&#10;Le contenu généré par l’IA peut être incorrect.">
            <a:extLst>
              <a:ext uri="{FF2B5EF4-FFF2-40B4-BE49-F238E27FC236}">
                <a16:creationId xmlns:a16="http://schemas.microsoft.com/office/drawing/2014/main" id="{F0F8FC62-B4EA-6B63-A217-4080A93682BA}"/>
              </a:ext>
            </a:extLst>
          </p:cNvPr>
          <p:cNvPicPr>
            <a:picLocks noChangeAspect="1"/>
          </p:cNvPicPr>
          <p:nvPr/>
        </p:nvPicPr>
        <p:blipFill>
          <a:blip r:embed="rId19"/>
          <a:stretch>
            <a:fillRect/>
          </a:stretch>
        </p:blipFill>
        <p:spPr>
          <a:xfrm>
            <a:off x="11169487" y="-142875"/>
            <a:ext cx="1133937" cy="1195387"/>
          </a:xfrm>
          <a:prstGeom prst="rect">
            <a:avLst/>
          </a:prstGeom>
        </p:spPr>
      </p:pic>
      <p:pic>
        <p:nvPicPr>
          <p:cNvPr id="42" name="Image 41">
            <a:extLst>
              <a:ext uri="{FF2B5EF4-FFF2-40B4-BE49-F238E27FC236}">
                <a16:creationId xmlns:a16="http://schemas.microsoft.com/office/drawing/2014/main" id="{5698A05D-BF82-D671-EBAC-49DD76E83F95}"/>
              </a:ext>
              <a:ext uri="{C183D7F6-B498-43B3-948B-1728B52AA6E4}">
                <adec:decorative xmlns:adec="http://schemas.microsoft.com/office/drawing/2017/decorative" val="1"/>
              </a:ext>
            </a:extLst>
          </p:cNvPr>
          <p:cNvPicPr>
            <a:picLocks noChangeAspect="1"/>
          </p:cNvPicPr>
          <p:nvPr/>
        </p:nvPicPr>
        <p:blipFill>
          <a:blip r:embed="rId20">
            <a:alphaModFix amt="20000"/>
          </a:blip>
          <a:stretch>
            <a:fillRect/>
          </a:stretch>
        </p:blipFill>
        <p:spPr>
          <a:xfrm>
            <a:off x="-447" y="76033"/>
            <a:ext cx="12192298" cy="685816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76200"/>
          </a:xfrm>
          <a:prstGeom prst="rect">
            <a:avLst/>
          </a:prstGeom>
        </p:spPr>
      </p:pic>
      <p:pic>
        <p:nvPicPr>
          <p:cNvPr id="4" name="Image 2" descr="preencoded.png"/>
          <p:cNvPicPr>
            <a:picLocks noChangeAspect="1"/>
          </p:cNvPicPr>
          <p:nvPr/>
        </p:nvPicPr>
        <p:blipFill>
          <a:blip r:embed="rId5"/>
          <a:stretch>
            <a:fillRect/>
          </a:stretch>
        </p:blipFill>
        <p:spPr>
          <a:xfrm>
            <a:off x="0" y="0"/>
            <a:ext cx="12192000" cy="6858000"/>
          </a:xfrm>
          <a:prstGeom prst="rect">
            <a:avLst/>
          </a:prstGeom>
        </p:spPr>
      </p:pic>
      <p:pic>
        <p:nvPicPr>
          <p:cNvPr id="5" name="Image 3" descr="preencoded.png"/>
          <p:cNvPicPr>
            <a:picLocks noChangeAspect="1"/>
          </p:cNvPicPr>
          <p:nvPr/>
        </p:nvPicPr>
        <p:blipFill>
          <a:blip r:embed="rId6"/>
          <a:stretch>
            <a:fillRect/>
          </a:stretch>
        </p:blipFill>
        <p:spPr>
          <a:xfrm>
            <a:off x="381000" y="990600"/>
            <a:ext cx="914400" cy="38100"/>
          </a:xfrm>
          <a:prstGeom prst="rect">
            <a:avLst/>
          </a:prstGeom>
        </p:spPr>
      </p:pic>
      <p:pic>
        <p:nvPicPr>
          <p:cNvPr id="6" name="Image 4" descr="preencoded.png"/>
          <p:cNvPicPr>
            <a:picLocks noChangeAspect="1"/>
          </p:cNvPicPr>
          <p:nvPr/>
        </p:nvPicPr>
        <p:blipFill>
          <a:blip r:embed="rId7"/>
          <a:stretch>
            <a:fillRect/>
          </a:stretch>
        </p:blipFill>
        <p:spPr>
          <a:xfrm>
            <a:off x="381000" y="2085975"/>
            <a:ext cx="5600700" cy="1638300"/>
          </a:xfrm>
          <a:prstGeom prst="rect">
            <a:avLst/>
          </a:prstGeom>
        </p:spPr>
      </p:pic>
      <p:pic>
        <p:nvPicPr>
          <p:cNvPr id="7" name="Image 5" descr="preencoded.png"/>
          <p:cNvPicPr>
            <a:picLocks noChangeAspect="1"/>
          </p:cNvPicPr>
          <p:nvPr/>
        </p:nvPicPr>
        <p:blipFill>
          <a:blip r:embed="rId8"/>
          <a:stretch>
            <a:fillRect/>
          </a:stretch>
        </p:blipFill>
        <p:spPr>
          <a:xfrm>
            <a:off x="609600" y="2314575"/>
            <a:ext cx="571500" cy="571500"/>
          </a:xfrm>
          <a:prstGeom prst="rect">
            <a:avLst/>
          </a:prstGeom>
        </p:spPr>
      </p:pic>
      <p:pic>
        <p:nvPicPr>
          <p:cNvPr id="8" name="Image 6" descr="preencoded.png"/>
          <p:cNvPicPr>
            <a:picLocks noChangeAspect="1"/>
          </p:cNvPicPr>
          <p:nvPr/>
        </p:nvPicPr>
        <p:blipFill>
          <a:blip r:embed="rId9"/>
          <a:stretch>
            <a:fillRect/>
          </a:stretch>
        </p:blipFill>
        <p:spPr>
          <a:xfrm>
            <a:off x="781050" y="2447925"/>
            <a:ext cx="228600" cy="304800"/>
          </a:xfrm>
          <a:prstGeom prst="rect">
            <a:avLst/>
          </a:prstGeom>
        </p:spPr>
      </p:pic>
      <p:pic>
        <p:nvPicPr>
          <p:cNvPr id="9" name="Image 7" descr="preencoded.png"/>
          <p:cNvPicPr>
            <a:picLocks noChangeAspect="1"/>
          </p:cNvPicPr>
          <p:nvPr/>
        </p:nvPicPr>
        <p:blipFill>
          <a:blip r:embed="rId7"/>
          <a:stretch>
            <a:fillRect/>
          </a:stretch>
        </p:blipFill>
        <p:spPr>
          <a:xfrm>
            <a:off x="6210300" y="2085975"/>
            <a:ext cx="5600700" cy="1638300"/>
          </a:xfrm>
          <a:prstGeom prst="rect">
            <a:avLst/>
          </a:prstGeom>
        </p:spPr>
      </p:pic>
      <p:pic>
        <p:nvPicPr>
          <p:cNvPr id="10" name="Image 8" descr="preencoded.png"/>
          <p:cNvPicPr>
            <a:picLocks noChangeAspect="1"/>
          </p:cNvPicPr>
          <p:nvPr/>
        </p:nvPicPr>
        <p:blipFill>
          <a:blip r:embed="rId10"/>
          <a:stretch>
            <a:fillRect/>
          </a:stretch>
        </p:blipFill>
        <p:spPr>
          <a:xfrm>
            <a:off x="6438900" y="2314575"/>
            <a:ext cx="571500" cy="571500"/>
          </a:xfrm>
          <a:prstGeom prst="rect">
            <a:avLst/>
          </a:prstGeom>
        </p:spPr>
      </p:pic>
      <p:pic>
        <p:nvPicPr>
          <p:cNvPr id="11" name="Image 9" descr="preencoded.png"/>
          <p:cNvPicPr>
            <a:picLocks noChangeAspect="1"/>
          </p:cNvPicPr>
          <p:nvPr/>
        </p:nvPicPr>
        <p:blipFill>
          <a:blip r:embed="rId11"/>
          <a:stretch>
            <a:fillRect/>
          </a:stretch>
        </p:blipFill>
        <p:spPr>
          <a:xfrm>
            <a:off x="6610350" y="2447925"/>
            <a:ext cx="228600" cy="304800"/>
          </a:xfrm>
          <a:prstGeom prst="rect">
            <a:avLst/>
          </a:prstGeom>
        </p:spPr>
      </p:pic>
      <p:pic>
        <p:nvPicPr>
          <p:cNvPr id="12" name="Image 10" descr="preencoded.png"/>
          <p:cNvPicPr>
            <a:picLocks noChangeAspect="1"/>
          </p:cNvPicPr>
          <p:nvPr/>
        </p:nvPicPr>
        <p:blipFill>
          <a:blip r:embed="rId7"/>
          <a:stretch>
            <a:fillRect/>
          </a:stretch>
        </p:blipFill>
        <p:spPr>
          <a:xfrm>
            <a:off x="381000" y="3952875"/>
            <a:ext cx="5600700" cy="1638300"/>
          </a:xfrm>
          <a:prstGeom prst="rect">
            <a:avLst/>
          </a:prstGeom>
        </p:spPr>
      </p:pic>
      <p:pic>
        <p:nvPicPr>
          <p:cNvPr id="13" name="Image 11" descr="preencoded.png"/>
          <p:cNvPicPr>
            <a:picLocks noChangeAspect="1"/>
          </p:cNvPicPr>
          <p:nvPr/>
        </p:nvPicPr>
        <p:blipFill>
          <a:blip r:embed="rId12"/>
          <a:stretch>
            <a:fillRect/>
          </a:stretch>
        </p:blipFill>
        <p:spPr>
          <a:xfrm>
            <a:off x="609600" y="4181475"/>
            <a:ext cx="571500" cy="571500"/>
          </a:xfrm>
          <a:prstGeom prst="rect">
            <a:avLst/>
          </a:prstGeom>
        </p:spPr>
      </p:pic>
      <p:pic>
        <p:nvPicPr>
          <p:cNvPr id="14" name="Image 12" descr="preencoded.png"/>
          <p:cNvPicPr>
            <a:picLocks noChangeAspect="1"/>
          </p:cNvPicPr>
          <p:nvPr/>
        </p:nvPicPr>
        <p:blipFill>
          <a:blip r:embed="rId13"/>
          <a:stretch>
            <a:fillRect/>
          </a:stretch>
        </p:blipFill>
        <p:spPr>
          <a:xfrm>
            <a:off x="781050" y="4314825"/>
            <a:ext cx="228600" cy="304800"/>
          </a:xfrm>
          <a:prstGeom prst="rect">
            <a:avLst/>
          </a:prstGeom>
        </p:spPr>
      </p:pic>
      <p:pic>
        <p:nvPicPr>
          <p:cNvPr id="15" name="Image 13" descr="preencoded.png"/>
          <p:cNvPicPr>
            <a:picLocks noChangeAspect="1"/>
          </p:cNvPicPr>
          <p:nvPr/>
        </p:nvPicPr>
        <p:blipFill>
          <a:blip r:embed="rId7"/>
          <a:stretch>
            <a:fillRect/>
          </a:stretch>
        </p:blipFill>
        <p:spPr>
          <a:xfrm>
            <a:off x="6210300" y="3952875"/>
            <a:ext cx="5600700" cy="1638300"/>
          </a:xfrm>
          <a:prstGeom prst="rect">
            <a:avLst/>
          </a:prstGeom>
        </p:spPr>
      </p:pic>
      <p:pic>
        <p:nvPicPr>
          <p:cNvPr id="16" name="Image 14" descr="preencoded.png"/>
          <p:cNvPicPr>
            <a:picLocks noChangeAspect="1"/>
          </p:cNvPicPr>
          <p:nvPr/>
        </p:nvPicPr>
        <p:blipFill>
          <a:blip r:embed="rId14"/>
          <a:stretch>
            <a:fillRect/>
          </a:stretch>
        </p:blipFill>
        <p:spPr>
          <a:xfrm>
            <a:off x="6438900" y="4181475"/>
            <a:ext cx="571500" cy="571500"/>
          </a:xfrm>
          <a:prstGeom prst="rect">
            <a:avLst/>
          </a:prstGeom>
        </p:spPr>
      </p:pic>
      <p:pic>
        <p:nvPicPr>
          <p:cNvPr id="17" name="Image 15" descr="preencoded.png"/>
          <p:cNvPicPr>
            <a:picLocks noChangeAspect="1"/>
          </p:cNvPicPr>
          <p:nvPr/>
        </p:nvPicPr>
        <p:blipFill>
          <a:blip r:embed="rId15"/>
          <a:stretch>
            <a:fillRect/>
          </a:stretch>
        </p:blipFill>
        <p:spPr>
          <a:xfrm>
            <a:off x="6596063" y="4314825"/>
            <a:ext cx="257175" cy="304800"/>
          </a:xfrm>
          <a:prstGeom prst="rect">
            <a:avLst/>
          </a:prstGeom>
        </p:spPr>
      </p:pic>
      <p:pic>
        <p:nvPicPr>
          <p:cNvPr id="18" name="Image 16" descr="preencoded.png"/>
          <p:cNvPicPr>
            <a:picLocks noChangeAspect="1"/>
          </p:cNvPicPr>
          <p:nvPr/>
        </p:nvPicPr>
        <p:blipFill>
          <a:blip r:embed="rId16"/>
          <a:stretch>
            <a:fillRect/>
          </a:stretch>
        </p:blipFill>
        <p:spPr>
          <a:xfrm>
            <a:off x="3649266" y="5915025"/>
            <a:ext cx="152400" cy="152400"/>
          </a:xfrm>
          <a:prstGeom prst="rect">
            <a:avLst/>
          </a:prstGeom>
        </p:spPr>
      </p:pic>
      <p:sp>
        <p:nvSpPr>
          <p:cNvPr id="19" name="Text 0"/>
          <p:cNvSpPr/>
          <p:nvPr/>
        </p:nvSpPr>
        <p:spPr>
          <a:xfrm>
            <a:off x="381000" y="457200"/>
            <a:ext cx="13716000" cy="457200"/>
          </a:xfrm>
          <a:prstGeom prst="rect">
            <a:avLst/>
          </a:prstGeom>
          <a:noFill/>
          <a:ln/>
        </p:spPr>
        <p:txBody>
          <a:bodyPr vert="horz" wrap="square" lIns="0" tIns="0" rIns="0" bIns="0" rtlCol="0" anchor="t"/>
          <a:lstStyle/>
          <a:p>
            <a:pPr marL="0" indent="0">
              <a:lnSpc>
                <a:spcPts val="3600"/>
              </a:lnSpc>
              <a:buNone/>
            </a:pPr>
            <a:r>
              <a:rPr lang="en-US" sz="3600" b="1" dirty="0">
                <a:solidFill>
                  <a:srgbClr val="FFFFFF"/>
                </a:solidFill>
                <a:latin typeface="Arial" pitchFamily="34" charset="0"/>
                <a:ea typeface="Arial" pitchFamily="34" charset="-122"/>
                <a:cs typeface="Arial" pitchFamily="34" charset="-120"/>
              </a:rPr>
              <a:t>Sécurité Opérationnelle</a:t>
            </a:r>
            <a:endParaRPr lang="en-US" sz="3600" dirty="0"/>
          </a:p>
        </p:txBody>
      </p:sp>
      <p:sp>
        <p:nvSpPr>
          <p:cNvPr id="20" name="Text 1"/>
          <p:cNvSpPr/>
          <p:nvPr/>
        </p:nvSpPr>
        <p:spPr>
          <a:xfrm>
            <a:off x="381000" y="1409700"/>
            <a:ext cx="10241280" cy="371475"/>
          </a:xfrm>
          <a:prstGeom prst="rect">
            <a:avLst/>
          </a:prstGeom>
          <a:noFill/>
          <a:ln/>
        </p:spPr>
        <p:txBody>
          <a:bodyPr vert="horz" wrap="square" lIns="0" tIns="0" rIns="0" bIns="0" rtlCol="0" anchor="t"/>
          <a:lstStyle/>
          <a:p>
            <a:pPr marL="0" indent="0">
              <a:lnSpc>
                <a:spcPts val="2925"/>
              </a:lnSpc>
              <a:buNone/>
            </a:pPr>
            <a:r>
              <a:rPr lang="en-US" sz="1800" dirty="0">
                <a:solidFill>
                  <a:srgbClr val="E5E7EB"/>
                </a:solidFill>
                <a:latin typeface="Arial" pitchFamily="34" charset="0"/>
                <a:ea typeface="Arial" pitchFamily="34" charset="-122"/>
                <a:cs typeface="Arial" pitchFamily="34" charset="-120"/>
              </a:rPr>
              <a:t>Services de protection continue avec une réponse rapide aux incidents de sécurité.</a:t>
            </a:r>
            <a:endParaRPr lang="en-US" sz="1800" dirty="0"/>
          </a:p>
        </p:txBody>
      </p:sp>
      <p:sp>
        <p:nvSpPr>
          <p:cNvPr id="21" name="Text 2"/>
          <p:cNvSpPr/>
          <p:nvPr/>
        </p:nvSpPr>
        <p:spPr>
          <a:xfrm>
            <a:off x="1333500" y="2447925"/>
            <a:ext cx="1204615" cy="304800"/>
          </a:xfrm>
          <a:prstGeom prst="rect">
            <a:avLst/>
          </a:prstGeom>
          <a:noFill/>
          <a:ln/>
        </p:spPr>
        <p:txBody>
          <a:bodyPr vert="horz" wrap="square" lIns="0" tIns="0" rIns="0" bIns="0" rtlCol="0" anchor="t"/>
          <a:lstStyle/>
          <a:p>
            <a:pPr marL="0" indent="0">
              <a:lnSpc>
                <a:spcPts val="2400"/>
              </a:lnSpc>
              <a:buNone/>
            </a:pPr>
            <a:r>
              <a:rPr lang="en-US" sz="1800" b="1" dirty="0">
                <a:solidFill>
                  <a:srgbClr val="FFFFFF"/>
                </a:solidFill>
                <a:latin typeface="Arial" pitchFamily="34" charset="0"/>
                <a:ea typeface="Arial" pitchFamily="34" charset="-122"/>
                <a:cs typeface="Arial" pitchFamily="34" charset="-120"/>
              </a:rPr>
              <a:t>SOC 24/7</a:t>
            </a:r>
            <a:endParaRPr lang="en-US" sz="1800" dirty="0"/>
          </a:p>
        </p:txBody>
      </p:sp>
      <p:sp>
        <p:nvSpPr>
          <p:cNvPr id="22" name="Text 3"/>
          <p:cNvSpPr/>
          <p:nvPr/>
        </p:nvSpPr>
        <p:spPr>
          <a:xfrm>
            <a:off x="609600" y="3038475"/>
            <a:ext cx="5143500" cy="457200"/>
          </a:xfrm>
          <a:prstGeom prst="rect">
            <a:avLst/>
          </a:prstGeom>
          <a:noFill/>
          <a:ln/>
        </p:spPr>
        <p:txBody>
          <a:bodyPr vert="horz" wrap="square" lIns="0" tIns="0" rIns="0" bIns="0" rtlCol="0" anchor="t"/>
          <a:lstStyle/>
          <a:p>
            <a:pPr marL="0" indent="0">
              <a:lnSpc>
                <a:spcPts val="1800"/>
              </a:lnSpc>
              <a:buNone/>
            </a:pPr>
            <a:r>
              <a:rPr lang="en-US" sz="1200" dirty="0">
                <a:solidFill>
                  <a:srgbClr val="D1D5DB"/>
                </a:solidFill>
                <a:latin typeface="Arial" pitchFamily="34" charset="0"/>
                <a:ea typeface="Arial" pitchFamily="34" charset="-122"/>
                <a:cs typeface="Arial" pitchFamily="34" charset="-120"/>
              </a:rPr>
              <a:t>Surveillance continue de la sécurité 24/7 avec veille et analyse des menaces cyber (CTI).</a:t>
            </a:r>
            <a:endParaRPr lang="en-US" sz="1200" dirty="0"/>
          </a:p>
        </p:txBody>
      </p:sp>
      <p:sp>
        <p:nvSpPr>
          <p:cNvPr id="23" name="Text 4"/>
          <p:cNvSpPr/>
          <p:nvPr/>
        </p:nvSpPr>
        <p:spPr>
          <a:xfrm>
            <a:off x="7162800" y="2447925"/>
            <a:ext cx="1539478" cy="304800"/>
          </a:xfrm>
          <a:prstGeom prst="rect">
            <a:avLst/>
          </a:prstGeom>
          <a:noFill/>
          <a:ln/>
        </p:spPr>
        <p:txBody>
          <a:bodyPr vert="horz" wrap="square" lIns="0" tIns="0" rIns="0" bIns="0" rtlCol="0" anchor="t"/>
          <a:lstStyle/>
          <a:p>
            <a:pPr marL="0" indent="0">
              <a:lnSpc>
                <a:spcPts val="2400"/>
              </a:lnSpc>
              <a:buNone/>
            </a:pPr>
            <a:r>
              <a:rPr lang="en-US" sz="1800" b="1" dirty="0">
                <a:solidFill>
                  <a:srgbClr val="FFFFFF"/>
                </a:solidFill>
                <a:latin typeface="Arial" pitchFamily="34" charset="0"/>
                <a:ea typeface="Arial" pitchFamily="34" charset="-122"/>
                <a:cs typeface="Arial" pitchFamily="34" charset="-120"/>
              </a:rPr>
              <a:t>SIEM/SOAR</a:t>
            </a:r>
            <a:endParaRPr lang="en-US" sz="1800" dirty="0"/>
          </a:p>
        </p:txBody>
      </p:sp>
      <p:sp>
        <p:nvSpPr>
          <p:cNvPr id="24" name="Text 5"/>
          <p:cNvSpPr/>
          <p:nvPr/>
        </p:nvSpPr>
        <p:spPr>
          <a:xfrm>
            <a:off x="6438900" y="3038475"/>
            <a:ext cx="5143500" cy="457200"/>
          </a:xfrm>
          <a:prstGeom prst="rect">
            <a:avLst/>
          </a:prstGeom>
          <a:noFill/>
          <a:ln/>
        </p:spPr>
        <p:txBody>
          <a:bodyPr vert="horz" wrap="square" lIns="0" tIns="0" rIns="0" bIns="0" rtlCol="0" anchor="t"/>
          <a:lstStyle/>
          <a:p>
            <a:pPr marL="0" indent="0">
              <a:lnSpc>
                <a:spcPts val="1800"/>
              </a:lnSpc>
              <a:buNone/>
            </a:pPr>
            <a:r>
              <a:rPr lang="en-US" sz="1200" dirty="0">
                <a:solidFill>
                  <a:srgbClr val="D1D5DB"/>
                </a:solidFill>
                <a:latin typeface="Arial" pitchFamily="34" charset="0"/>
                <a:ea typeface="Arial" pitchFamily="34" charset="-122"/>
                <a:cs typeface="Arial" pitchFamily="34" charset="-120"/>
              </a:rPr>
              <a:t>Corrélation des événements et orchestration pour une gestion efficace des alertes.</a:t>
            </a:r>
            <a:endParaRPr lang="en-US" sz="1200" dirty="0"/>
          </a:p>
        </p:txBody>
      </p:sp>
      <p:sp>
        <p:nvSpPr>
          <p:cNvPr id="25" name="Text 6"/>
          <p:cNvSpPr/>
          <p:nvPr/>
        </p:nvSpPr>
        <p:spPr>
          <a:xfrm>
            <a:off x="1333500" y="4314825"/>
            <a:ext cx="1950601" cy="304800"/>
          </a:xfrm>
          <a:prstGeom prst="rect">
            <a:avLst/>
          </a:prstGeom>
          <a:noFill/>
          <a:ln/>
        </p:spPr>
        <p:txBody>
          <a:bodyPr vert="horz" wrap="square" lIns="0" tIns="0" rIns="0" bIns="0" rtlCol="0" anchor="t"/>
          <a:lstStyle/>
          <a:p>
            <a:pPr marL="0" indent="0">
              <a:lnSpc>
                <a:spcPts val="2400"/>
              </a:lnSpc>
              <a:buNone/>
            </a:pPr>
            <a:r>
              <a:rPr lang="en-US" sz="1800" b="1" dirty="0">
                <a:solidFill>
                  <a:srgbClr val="FFFFFF"/>
                </a:solidFill>
                <a:latin typeface="Arial" pitchFamily="34" charset="0"/>
                <a:ea typeface="Arial" pitchFamily="34" charset="-122"/>
                <a:cs typeface="Arial" pitchFamily="34" charset="-120"/>
              </a:rPr>
              <a:t>Threat Hunting</a:t>
            </a:r>
            <a:endParaRPr lang="en-US" sz="1800" dirty="0"/>
          </a:p>
        </p:txBody>
      </p:sp>
      <p:sp>
        <p:nvSpPr>
          <p:cNvPr id="26" name="Text 7"/>
          <p:cNvSpPr/>
          <p:nvPr/>
        </p:nvSpPr>
        <p:spPr>
          <a:xfrm>
            <a:off x="609600" y="4905375"/>
            <a:ext cx="5143500" cy="457200"/>
          </a:xfrm>
          <a:prstGeom prst="rect">
            <a:avLst/>
          </a:prstGeom>
          <a:noFill/>
          <a:ln/>
        </p:spPr>
        <p:txBody>
          <a:bodyPr vert="horz" wrap="square" lIns="0" tIns="0" rIns="0" bIns="0" rtlCol="0" anchor="t"/>
          <a:lstStyle/>
          <a:p>
            <a:pPr marL="0" indent="0">
              <a:lnSpc>
                <a:spcPts val="1800"/>
              </a:lnSpc>
              <a:buNone/>
            </a:pPr>
            <a:r>
              <a:rPr lang="en-US" sz="1200" dirty="0">
                <a:solidFill>
                  <a:srgbClr val="D1D5DB"/>
                </a:solidFill>
                <a:latin typeface="Arial" pitchFamily="34" charset="0"/>
                <a:ea typeface="Arial" pitchFamily="34" charset="-122"/>
                <a:cs typeface="Arial" pitchFamily="34" charset="-120"/>
              </a:rPr>
              <a:t>Chasse proactive aux menaces pour identifier les vulnérabilités avant qu'elles ne soient exploitées.</a:t>
            </a:r>
            <a:endParaRPr lang="en-US" sz="1200" dirty="0"/>
          </a:p>
        </p:txBody>
      </p:sp>
      <p:sp>
        <p:nvSpPr>
          <p:cNvPr id="27" name="Text 8"/>
          <p:cNvSpPr/>
          <p:nvPr/>
        </p:nvSpPr>
        <p:spPr>
          <a:xfrm>
            <a:off x="7162800" y="4314825"/>
            <a:ext cx="2866251" cy="304800"/>
          </a:xfrm>
          <a:prstGeom prst="rect">
            <a:avLst/>
          </a:prstGeom>
          <a:noFill/>
          <a:ln/>
        </p:spPr>
        <p:txBody>
          <a:bodyPr vert="horz" wrap="square" lIns="0" tIns="0" rIns="0" bIns="0" rtlCol="0" anchor="t"/>
          <a:lstStyle/>
          <a:p>
            <a:pPr marL="0" indent="0">
              <a:lnSpc>
                <a:spcPts val="2400"/>
              </a:lnSpc>
              <a:buNone/>
            </a:pPr>
            <a:r>
              <a:rPr lang="en-US" sz="1800" b="1" dirty="0">
                <a:solidFill>
                  <a:srgbClr val="FFFFFF"/>
                </a:solidFill>
                <a:latin typeface="Arial" pitchFamily="34" charset="0"/>
                <a:ea typeface="Arial" pitchFamily="34" charset="-122"/>
                <a:cs typeface="Arial" pitchFamily="34" charset="-120"/>
              </a:rPr>
              <a:t>Cyber Defense Center</a:t>
            </a:r>
            <a:endParaRPr lang="en-US" sz="1800" dirty="0"/>
          </a:p>
        </p:txBody>
      </p:sp>
      <p:sp>
        <p:nvSpPr>
          <p:cNvPr id="28" name="Text 9"/>
          <p:cNvSpPr/>
          <p:nvPr/>
        </p:nvSpPr>
        <p:spPr>
          <a:xfrm>
            <a:off x="6438900" y="4905375"/>
            <a:ext cx="5143500" cy="457200"/>
          </a:xfrm>
          <a:prstGeom prst="rect">
            <a:avLst/>
          </a:prstGeom>
          <a:noFill/>
          <a:ln/>
        </p:spPr>
        <p:txBody>
          <a:bodyPr vert="horz" wrap="square" lIns="0" tIns="0" rIns="0" bIns="0" rtlCol="0" anchor="t"/>
          <a:lstStyle/>
          <a:p>
            <a:pPr marL="0" indent="0">
              <a:lnSpc>
                <a:spcPts val="1800"/>
              </a:lnSpc>
              <a:buNone/>
            </a:pPr>
            <a:r>
              <a:rPr lang="en-US" sz="1200" dirty="0">
                <a:solidFill>
                  <a:srgbClr val="D1D5DB"/>
                </a:solidFill>
                <a:latin typeface="Arial" pitchFamily="34" charset="0"/>
                <a:ea typeface="Arial" pitchFamily="34" charset="-122"/>
                <a:cs typeface="Arial" pitchFamily="34" charset="-120"/>
              </a:rPr>
              <a:t>Centre de défense cybersécurité intégré pour une réponse coordonnée aux incidents.</a:t>
            </a:r>
            <a:endParaRPr lang="en-US" sz="1200" dirty="0"/>
          </a:p>
        </p:txBody>
      </p:sp>
      <p:sp>
        <p:nvSpPr>
          <p:cNvPr id="29" name="Text 10"/>
          <p:cNvSpPr/>
          <p:nvPr/>
        </p:nvSpPr>
        <p:spPr>
          <a:xfrm>
            <a:off x="-762000" y="5895975"/>
            <a:ext cx="13716000" cy="228600"/>
          </a:xfrm>
          <a:prstGeom prst="rect">
            <a:avLst/>
          </a:prstGeom>
          <a:noFill/>
          <a:ln/>
        </p:spPr>
        <p:txBody>
          <a:bodyPr vert="horz" wrap="square" lIns="0" tIns="0" rIns="0" bIns="0" rtlCol="0" anchor="t"/>
          <a:lstStyle/>
          <a:p>
            <a:pPr marL="0" indent="0" algn="ctr">
              <a:lnSpc>
                <a:spcPts val="1800"/>
              </a:lnSpc>
              <a:buNone/>
            </a:pPr>
            <a:r>
              <a:rPr lang="en-US" sz="1200" dirty="0">
                <a:solidFill>
                  <a:srgbClr val="9CA3AF"/>
                </a:solidFill>
                <a:latin typeface="Arial" pitchFamily="34" charset="0"/>
                <a:ea typeface="Arial" pitchFamily="34" charset="-122"/>
                <a:cs typeface="Arial" pitchFamily="34" charset="-120"/>
              </a:rPr>
              <a:t> Tous nos services sont personnalisés selon vos besoins spécifiques.</a:t>
            </a:r>
            <a:endParaRPr lang="en-US" sz="1200" dirty="0"/>
          </a:p>
        </p:txBody>
      </p:sp>
      <p:pic>
        <p:nvPicPr>
          <p:cNvPr id="30" name="Image 29" descr="Une image contenant texte, logo, Police, Graphique&#10;&#10;Le contenu généré par l’IA peut être incorrect.">
            <a:extLst>
              <a:ext uri="{FF2B5EF4-FFF2-40B4-BE49-F238E27FC236}">
                <a16:creationId xmlns:a16="http://schemas.microsoft.com/office/drawing/2014/main" id="{2F12794E-3007-5560-C580-95C29701B3BC}"/>
              </a:ext>
            </a:extLst>
          </p:cNvPr>
          <p:cNvPicPr>
            <a:picLocks noChangeAspect="1"/>
          </p:cNvPicPr>
          <p:nvPr/>
        </p:nvPicPr>
        <p:blipFill>
          <a:blip r:embed="rId17"/>
          <a:stretch>
            <a:fillRect/>
          </a:stretch>
        </p:blipFill>
        <p:spPr>
          <a:xfrm>
            <a:off x="11015431" y="-50006"/>
            <a:ext cx="1133937" cy="1195387"/>
          </a:xfrm>
          <a:prstGeom prst="rect">
            <a:avLst/>
          </a:prstGeom>
        </p:spPr>
      </p:pic>
      <p:pic>
        <p:nvPicPr>
          <p:cNvPr id="32" name="Image 31" descr="Une image contenant capture d’écran, léger, art, nuit">
            <a:extLst>
              <a:ext uri="{FF2B5EF4-FFF2-40B4-BE49-F238E27FC236}">
                <a16:creationId xmlns:a16="http://schemas.microsoft.com/office/drawing/2014/main" id="{26C59724-F2D4-2A32-2143-006453BAEBFA}"/>
              </a:ext>
            </a:extLst>
          </p:cNvPr>
          <p:cNvPicPr>
            <a:picLocks noChangeAspect="1"/>
          </p:cNvPicPr>
          <p:nvPr/>
        </p:nvPicPr>
        <p:blipFill>
          <a:blip r:embed="rId18">
            <a:alphaModFix amt="20000"/>
          </a:blip>
          <a:stretch>
            <a:fillRect/>
          </a:stretch>
        </p:blipFill>
        <p:spPr>
          <a:xfrm>
            <a:off x="28777" y="91678"/>
            <a:ext cx="12192000" cy="676632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76200"/>
          </a:xfrm>
          <a:prstGeom prst="rect">
            <a:avLst/>
          </a:prstGeom>
        </p:spPr>
      </p:pic>
      <p:pic>
        <p:nvPicPr>
          <p:cNvPr id="4" name="Image 2" descr="preencoded.png"/>
          <p:cNvPicPr>
            <a:picLocks noChangeAspect="1"/>
          </p:cNvPicPr>
          <p:nvPr/>
        </p:nvPicPr>
        <p:blipFill>
          <a:blip r:embed="rId5"/>
          <a:stretch>
            <a:fillRect/>
          </a:stretch>
        </p:blipFill>
        <p:spPr>
          <a:xfrm>
            <a:off x="381000" y="990600"/>
            <a:ext cx="914400" cy="38100"/>
          </a:xfrm>
          <a:prstGeom prst="rect">
            <a:avLst/>
          </a:prstGeom>
        </p:spPr>
      </p:pic>
      <p:pic>
        <p:nvPicPr>
          <p:cNvPr id="5" name="Image 3" descr="preencoded.png"/>
          <p:cNvPicPr>
            <a:picLocks noChangeAspect="1"/>
          </p:cNvPicPr>
          <p:nvPr/>
        </p:nvPicPr>
        <p:blipFill>
          <a:blip r:embed="rId6"/>
          <a:stretch>
            <a:fillRect/>
          </a:stretch>
        </p:blipFill>
        <p:spPr>
          <a:xfrm>
            <a:off x="381000" y="2171700"/>
            <a:ext cx="2714625" cy="1352550"/>
          </a:xfrm>
          <a:prstGeom prst="rect">
            <a:avLst/>
          </a:prstGeom>
        </p:spPr>
      </p:pic>
      <p:pic>
        <p:nvPicPr>
          <p:cNvPr id="6" name="Image 4" descr="preencoded.png"/>
          <p:cNvPicPr>
            <a:picLocks noChangeAspect="1"/>
          </p:cNvPicPr>
          <p:nvPr/>
        </p:nvPicPr>
        <p:blipFill>
          <a:blip r:embed="rId7"/>
          <a:stretch>
            <a:fillRect/>
          </a:stretch>
        </p:blipFill>
        <p:spPr>
          <a:xfrm>
            <a:off x="571500" y="2362200"/>
            <a:ext cx="476250" cy="476250"/>
          </a:xfrm>
          <a:prstGeom prst="rect">
            <a:avLst/>
          </a:prstGeom>
        </p:spPr>
      </p:pic>
      <p:pic>
        <p:nvPicPr>
          <p:cNvPr id="7" name="Image 5" descr="preencoded.png"/>
          <p:cNvPicPr>
            <a:picLocks noChangeAspect="1"/>
          </p:cNvPicPr>
          <p:nvPr/>
        </p:nvPicPr>
        <p:blipFill>
          <a:blip r:embed="rId8"/>
          <a:stretch>
            <a:fillRect/>
          </a:stretch>
        </p:blipFill>
        <p:spPr>
          <a:xfrm>
            <a:off x="714375" y="2466975"/>
            <a:ext cx="190500" cy="266700"/>
          </a:xfrm>
          <a:prstGeom prst="rect">
            <a:avLst/>
          </a:prstGeom>
        </p:spPr>
      </p:pic>
      <p:pic>
        <p:nvPicPr>
          <p:cNvPr id="8" name="Image 6" descr="preencoded.png"/>
          <p:cNvPicPr>
            <a:picLocks noChangeAspect="1"/>
          </p:cNvPicPr>
          <p:nvPr/>
        </p:nvPicPr>
        <p:blipFill>
          <a:blip r:embed="rId6"/>
          <a:stretch>
            <a:fillRect/>
          </a:stretch>
        </p:blipFill>
        <p:spPr>
          <a:xfrm>
            <a:off x="3286125" y="2171700"/>
            <a:ext cx="2714625" cy="1352550"/>
          </a:xfrm>
          <a:prstGeom prst="rect">
            <a:avLst/>
          </a:prstGeom>
        </p:spPr>
      </p:pic>
      <p:pic>
        <p:nvPicPr>
          <p:cNvPr id="9" name="Image 7" descr="preencoded.png"/>
          <p:cNvPicPr>
            <a:picLocks noChangeAspect="1"/>
          </p:cNvPicPr>
          <p:nvPr/>
        </p:nvPicPr>
        <p:blipFill>
          <a:blip r:embed="rId9"/>
          <a:stretch>
            <a:fillRect/>
          </a:stretch>
        </p:blipFill>
        <p:spPr>
          <a:xfrm>
            <a:off x="3476625" y="2362200"/>
            <a:ext cx="476250" cy="476250"/>
          </a:xfrm>
          <a:prstGeom prst="rect">
            <a:avLst/>
          </a:prstGeom>
        </p:spPr>
      </p:pic>
      <p:pic>
        <p:nvPicPr>
          <p:cNvPr id="10" name="Image 8" descr="preencoded.png"/>
          <p:cNvPicPr>
            <a:picLocks noChangeAspect="1"/>
          </p:cNvPicPr>
          <p:nvPr/>
        </p:nvPicPr>
        <p:blipFill>
          <a:blip r:embed="rId10"/>
          <a:stretch>
            <a:fillRect/>
          </a:stretch>
        </p:blipFill>
        <p:spPr>
          <a:xfrm>
            <a:off x="3595688" y="2466975"/>
            <a:ext cx="238125" cy="266700"/>
          </a:xfrm>
          <a:prstGeom prst="rect">
            <a:avLst/>
          </a:prstGeom>
        </p:spPr>
      </p:pic>
      <p:pic>
        <p:nvPicPr>
          <p:cNvPr id="11" name="Image 9" descr="preencoded.png"/>
          <p:cNvPicPr>
            <a:picLocks noChangeAspect="1"/>
          </p:cNvPicPr>
          <p:nvPr/>
        </p:nvPicPr>
        <p:blipFill>
          <a:blip r:embed="rId11"/>
          <a:stretch>
            <a:fillRect/>
          </a:stretch>
        </p:blipFill>
        <p:spPr>
          <a:xfrm>
            <a:off x="6191250" y="2171700"/>
            <a:ext cx="2714625" cy="1352550"/>
          </a:xfrm>
          <a:prstGeom prst="rect">
            <a:avLst/>
          </a:prstGeom>
        </p:spPr>
      </p:pic>
      <p:pic>
        <p:nvPicPr>
          <p:cNvPr id="12" name="Image 10" descr="preencoded.png"/>
          <p:cNvPicPr>
            <a:picLocks noChangeAspect="1"/>
          </p:cNvPicPr>
          <p:nvPr/>
        </p:nvPicPr>
        <p:blipFill>
          <a:blip r:embed="rId12"/>
          <a:stretch>
            <a:fillRect/>
          </a:stretch>
        </p:blipFill>
        <p:spPr>
          <a:xfrm>
            <a:off x="6381750" y="2362200"/>
            <a:ext cx="476250" cy="476250"/>
          </a:xfrm>
          <a:prstGeom prst="rect">
            <a:avLst/>
          </a:prstGeom>
        </p:spPr>
      </p:pic>
      <p:pic>
        <p:nvPicPr>
          <p:cNvPr id="13" name="Image 11" descr="preencoded.png"/>
          <p:cNvPicPr>
            <a:picLocks noChangeAspect="1"/>
          </p:cNvPicPr>
          <p:nvPr/>
        </p:nvPicPr>
        <p:blipFill>
          <a:blip r:embed="rId13"/>
          <a:stretch>
            <a:fillRect/>
          </a:stretch>
        </p:blipFill>
        <p:spPr>
          <a:xfrm>
            <a:off x="6500813" y="2466975"/>
            <a:ext cx="238125" cy="266700"/>
          </a:xfrm>
          <a:prstGeom prst="rect">
            <a:avLst/>
          </a:prstGeom>
        </p:spPr>
      </p:pic>
      <p:pic>
        <p:nvPicPr>
          <p:cNvPr id="14" name="Image 12" descr="preencoded.png"/>
          <p:cNvPicPr>
            <a:picLocks noChangeAspect="1"/>
          </p:cNvPicPr>
          <p:nvPr/>
        </p:nvPicPr>
        <p:blipFill>
          <a:blip r:embed="rId6"/>
          <a:stretch>
            <a:fillRect/>
          </a:stretch>
        </p:blipFill>
        <p:spPr>
          <a:xfrm>
            <a:off x="9096375" y="2171700"/>
            <a:ext cx="2714625" cy="1352550"/>
          </a:xfrm>
          <a:prstGeom prst="rect">
            <a:avLst/>
          </a:prstGeom>
        </p:spPr>
      </p:pic>
      <p:pic>
        <p:nvPicPr>
          <p:cNvPr id="15" name="Image 13" descr="preencoded.png"/>
          <p:cNvPicPr>
            <a:picLocks noChangeAspect="1"/>
          </p:cNvPicPr>
          <p:nvPr/>
        </p:nvPicPr>
        <p:blipFill>
          <a:blip r:embed="rId14"/>
          <a:stretch>
            <a:fillRect/>
          </a:stretch>
        </p:blipFill>
        <p:spPr>
          <a:xfrm>
            <a:off x="9286875" y="2362200"/>
            <a:ext cx="476250" cy="476250"/>
          </a:xfrm>
          <a:prstGeom prst="rect">
            <a:avLst/>
          </a:prstGeom>
        </p:spPr>
      </p:pic>
      <p:pic>
        <p:nvPicPr>
          <p:cNvPr id="16" name="Image 14" descr="preencoded.png"/>
          <p:cNvPicPr>
            <a:picLocks noChangeAspect="1"/>
          </p:cNvPicPr>
          <p:nvPr/>
        </p:nvPicPr>
        <p:blipFill>
          <a:blip r:embed="rId15"/>
          <a:stretch>
            <a:fillRect/>
          </a:stretch>
        </p:blipFill>
        <p:spPr>
          <a:xfrm>
            <a:off x="9439275" y="2466975"/>
            <a:ext cx="171450" cy="266700"/>
          </a:xfrm>
          <a:prstGeom prst="rect">
            <a:avLst/>
          </a:prstGeom>
        </p:spPr>
      </p:pic>
      <p:pic>
        <p:nvPicPr>
          <p:cNvPr id="17" name="Image 15" descr="preencoded.png"/>
          <p:cNvPicPr>
            <a:picLocks noChangeAspect="1"/>
          </p:cNvPicPr>
          <p:nvPr/>
        </p:nvPicPr>
        <p:blipFill>
          <a:blip r:embed="rId6"/>
          <a:stretch>
            <a:fillRect/>
          </a:stretch>
        </p:blipFill>
        <p:spPr>
          <a:xfrm>
            <a:off x="381000" y="3714750"/>
            <a:ext cx="2714625" cy="1352550"/>
          </a:xfrm>
          <a:prstGeom prst="rect">
            <a:avLst/>
          </a:prstGeom>
        </p:spPr>
      </p:pic>
      <p:pic>
        <p:nvPicPr>
          <p:cNvPr id="18" name="Image 16" descr="preencoded.png"/>
          <p:cNvPicPr>
            <a:picLocks noChangeAspect="1"/>
          </p:cNvPicPr>
          <p:nvPr/>
        </p:nvPicPr>
        <p:blipFill>
          <a:blip r:embed="rId16"/>
          <a:stretch>
            <a:fillRect/>
          </a:stretch>
        </p:blipFill>
        <p:spPr>
          <a:xfrm>
            <a:off x="571500" y="3905250"/>
            <a:ext cx="476250" cy="476250"/>
          </a:xfrm>
          <a:prstGeom prst="rect">
            <a:avLst/>
          </a:prstGeom>
        </p:spPr>
      </p:pic>
      <p:pic>
        <p:nvPicPr>
          <p:cNvPr id="19" name="Image 17" descr="preencoded.png"/>
          <p:cNvPicPr>
            <a:picLocks noChangeAspect="1"/>
          </p:cNvPicPr>
          <p:nvPr/>
        </p:nvPicPr>
        <p:blipFill>
          <a:blip r:embed="rId17"/>
          <a:stretch>
            <a:fillRect/>
          </a:stretch>
        </p:blipFill>
        <p:spPr>
          <a:xfrm>
            <a:off x="690563" y="4010025"/>
            <a:ext cx="238125" cy="266700"/>
          </a:xfrm>
          <a:prstGeom prst="rect">
            <a:avLst/>
          </a:prstGeom>
        </p:spPr>
      </p:pic>
      <p:pic>
        <p:nvPicPr>
          <p:cNvPr id="20" name="Image 18" descr="preencoded.png"/>
          <p:cNvPicPr>
            <a:picLocks noChangeAspect="1"/>
          </p:cNvPicPr>
          <p:nvPr/>
        </p:nvPicPr>
        <p:blipFill>
          <a:blip r:embed="rId6"/>
          <a:stretch>
            <a:fillRect/>
          </a:stretch>
        </p:blipFill>
        <p:spPr>
          <a:xfrm>
            <a:off x="3286125" y="3714750"/>
            <a:ext cx="2714625" cy="1352550"/>
          </a:xfrm>
          <a:prstGeom prst="rect">
            <a:avLst/>
          </a:prstGeom>
        </p:spPr>
      </p:pic>
      <p:pic>
        <p:nvPicPr>
          <p:cNvPr id="21" name="Image 19" descr="preencoded.png"/>
          <p:cNvPicPr>
            <a:picLocks noChangeAspect="1"/>
          </p:cNvPicPr>
          <p:nvPr/>
        </p:nvPicPr>
        <p:blipFill>
          <a:blip r:embed="rId16"/>
          <a:stretch>
            <a:fillRect/>
          </a:stretch>
        </p:blipFill>
        <p:spPr>
          <a:xfrm>
            <a:off x="3476625" y="3905250"/>
            <a:ext cx="476250" cy="476250"/>
          </a:xfrm>
          <a:prstGeom prst="rect">
            <a:avLst/>
          </a:prstGeom>
        </p:spPr>
      </p:pic>
      <p:pic>
        <p:nvPicPr>
          <p:cNvPr id="22" name="Image 20" descr="preencoded.png"/>
          <p:cNvPicPr>
            <a:picLocks noChangeAspect="1"/>
          </p:cNvPicPr>
          <p:nvPr/>
        </p:nvPicPr>
        <p:blipFill>
          <a:blip r:embed="rId18"/>
          <a:stretch>
            <a:fillRect/>
          </a:stretch>
        </p:blipFill>
        <p:spPr>
          <a:xfrm>
            <a:off x="3619500" y="4010025"/>
            <a:ext cx="190500" cy="266700"/>
          </a:xfrm>
          <a:prstGeom prst="rect">
            <a:avLst/>
          </a:prstGeom>
        </p:spPr>
      </p:pic>
      <p:pic>
        <p:nvPicPr>
          <p:cNvPr id="23" name="Image 21" descr="preencoded.png"/>
          <p:cNvPicPr>
            <a:picLocks noChangeAspect="1"/>
          </p:cNvPicPr>
          <p:nvPr/>
        </p:nvPicPr>
        <p:blipFill>
          <a:blip r:embed="rId11"/>
          <a:stretch>
            <a:fillRect/>
          </a:stretch>
        </p:blipFill>
        <p:spPr>
          <a:xfrm>
            <a:off x="6191250" y="3714750"/>
            <a:ext cx="2714625" cy="1352550"/>
          </a:xfrm>
          <a:prstGeom prst="rect">
            <a:avLst/>
          </a:prstGeom>
        </p:spPr>
      </p:pic>
      <p:pic>
        <p:nvPicPr>
          <p:cNvPr id="24" name="Image 22" descr="preencoded.png"/>
          <p:cNvPicPr>
            <a:picLocks noChangeAspect="1"/>
          </p:cNvPicPr>
          <p:nvPr/>
        </p:nvPicPr>
        <p:blipFill>
          <a:blip r:embed="rId19"/>
          <a:stretch>
            <a:fillRect/>
          </a:stretch>
        </p:blipFill>
        <p:spPr>
          <a:xfrm>
            <a:off x="6381750" y="3905250"/>
            <a:ext cx="476250" cy="476250"/>
          </a:xfrm>
          <a:prstGeom prst="rect">
            <a:avLst/>
          </a:prstGeom>
        </p:spPr>
      </p:pic>
      <p:pic>
        <p:nvPicPr>
          <p:cNvPr id="25" name="Image 23" descr="preencoded.png"/>
          <p:cNvPicPr>
            <a:picLocks noChangeAspect="1"/>
          </p:cNvPicPr>
          <p:nvPr/>
        </p:nvPicPr>
        <p:blipFill>
          <a:blip r:embed="rId20"/>
          <a:stretch>
            <a:fillRect/>
          </a:stretch>
        </p:blipFill>
        <p:spPr>
          <a:xfrm>
            <a:off x="6548438" y="4010025"/>
            <a:ext cx="142875" cy="266700"/>
          </a:xfrm>
          <a:prstGeom prst="rect">
            <a:avLst/>
          </a:prstGeom>
        </p:spPr>
      </p:pic>
      <p:pic>
        <p:nvPicPr>
          <p:cNvPr id="26" name="Image 24" descr="preencoded.png"/>
          <p:cNvPicPr>
            <a:picLocks noChangeAspect="1"/>
          </p:cNvPicPr>
          <p:nvPr/>
        </p:nvPicPr>
        <p:blipFill>
          <a:blip r:embed="rId6"/>
          <a:stretch>
            <a:fillRect/>
          </a:stretch>
        </p:blipFill>
        <p:spPr>
          <a:xfrm>
            <a:off x="9096375" y="3714750"/>
            <a:ext cx="2714625" cy="1352550"/>
          </a:xfrm>
          <a:prstGeom prst="rect">
            <a:avLst/>
          </a:prstGeom>
        </p:spPr>
      </p:pic>
      <p:pic>
        <p:nvPicPr>
          <p:cNvPr id="27" name="Image 25" descr="preencoded.png"/>
          <p:cNvPicPr>
            <a:picLocks noChangeAspect="1"/>
          </p:cNvPicPr>
          <p:nvPr/>
        </p:nvPicPr>
        <p:blipFill>
          <a:blip r:embed="rId21"/>
          <a:stretch>
            <a:fillRect/>
          </a:stretch>
        </p:blipFill>
        <p:spPr>
          <a:xfrm>
            <a:off x="9286875" y="3905250"/>
            <a:ext cx="476250" cy="476250"/>
          </a:xfrm>
          <a:prstGeom prst="rect">
            <a:avLst/>
          </a:prstGeom>
        </p:spPr>
      </p:pic>
      <p:pic>
        <p:nvPicPr>
          <p:cNvPr id="28" name="Image 26" descr="preencoded.png"/>
          <p:cNvPicPr>
            <a:picLocks noChangeAspect="1"/>
          </p:cNvPicPr>
          <p:nvPr/>
        </p:nvPicPr>
        <p:blipFill>
          <a:blip r:embed="rId22"/>
          <a:stretch>
            <a:fillRect/>
          </a:stretch>
        </p:blipFill>
        <p:spPr>
          <a:xfrm>
            <a:off x="9429750" y="4010025"/>
            <a:ext cx="190500" cy="266700"/>
          </a:xfrm>
          <a:prstGeom prst="rect">
            <a:avLst/>
          </a:prstGeom>
        </p:spPr>
      </p:pic>
      <p:sp>
        <p:nvSpPr>
          <p:cNvPr id="29" name="Text 0"/>
          <p:cNvSpPr/>
          <p:nvPr/>
        </p:nvSpPr>
        <p:spPr>
          <a:xfrm>
            <a:off x="381000" y="457200"/>
            <a:ext cx="13716000" cy="457200"/>
          </a:xfrm>
          <a:prstGeom prst="rect">
            <a:avLst/>
          </a:prstGeom>
          <a:noFill/>
          <a:ln/>
        </p:spPr>
        <p:txBody>
          <a:bodyPr vert="horz" wrap="square" lIns="0" tIns="0" rIns="0" bIns="0" rtlCol="0" anchor="t"/>
          <a:lstStyle/>
          <a:p>
            <a:pPr marL="0" indent="0">
              <a:lnSpc>
                <a:spcPts val="3600"/>
              </a:lnSpc>
              <a:buNone/>
            </a:pPr>
            <a:r>
              <a:rPr lang="en-US" sz="3600" b="1" dirty="0">
                <a:solidFill>
                  <a:srgbClr val="FFFFFF"/>
                </a:solidFill>
                <a:latin typeface="Arial" pitchFamily="34" charset="0"/>
                <a:ea typeface="Arial" pitchFamily="34" charset="-122"/>
                <a:cs typeface="Arial" pitchFamily="34" charset="-120"/>
              </a:rPr>
              <a:t>Tests d'Intrusion et Ethical Hacking</a:t>
            </a:r>
            <a:endParaRPr lang="en-US" sz="3600" dirty="0"/>
          </a:p>
        </p:txBody>
      </p:sp>
      <p:sp>
        <p:nvSpPr>
          <p:cNvPr id="30" name="Text 1"/>
          <p:cNvSpPr/>
          <p:nvPr/>
        </p:nvSpPr>
        <p:spPr>
          <a:xfrm>
            <a:off x="381000" y="1333500"/>
            <a:ext cx="8534400" cy="533400"/>
          </a:xfrm>
          <a:prstGeom prst="rect">
            <a:avLst/>
          </a:prstGeom>
          <a:noFill/>
          <a:ln/>
        </p:spPr>
        <p:txBody>
          <a:bodyPr vert="horz" wrap="square" lIns="0" tIns="0" rIns="0" bIns="0" rtlCol="0" anchor="t"/>
          <a:lstStyle/>
          <a:p>
            <a:pPr marL="0" indent="0">
              <a:lnSpc>
                <a:spcPts val="2100"/>
              </a:lnSpc>
              <a:buNone/>
            </a:pPr>
            <a:r>
              <a:rPr lang="en-US" sz="1500" dirty="0">
                <a:solidFill>
                  <a:srgbClr val="D1D5DB"/>
                </a:solidFill>
                <a:latin typeface="Arial" pitchFamily="34" charset="0"/>
                <a:ea typeface="Arial" pitchFamily="34" charset="-122"/>
                <a:cs typeface="Arial" pitchFamily="34" charset="-120"/>
              </a:rPr>
              <a:t>Évaluez la robustesse de vos systèmes face aux attaques avec nos différents types de tests d'intrusion.</a:t>
            </a:r>
            <a:endParaRPr lang="en-US" sz="1500" dirty="0"/>
          </a:p>
        </p:txBody>
      </p:sp>
      <p:sp>
        <p:nvSpPr>
          <p:cNvPr id="31" name="Text 2"/>
          <p:cNvSpPr/>
          <p:nvPr/>
        </p:nvSpPr>
        <p:spPr>
          <a:xfrm>
            <a:off x="1162050" y="2466975"/>
            <a:ext cx="1448574" cy="266700"/>
          </a:xfrm>
          <a:prstGeom prst="rect">
            <a:avLst/>
          </a:prstGeom>
          <a:noFill/>
          <a:ln/>
        </p:spPr>
        <p:txBody>
          <a:bodyPr vert="horz" wrap="square" lIns="0" tIns="0" rIns="0" bIns="0" rtlCol="0" anchor="t"/>
          <a:lstStyle/>
          <a:p>
            <a:pPr marL="0" indent="0">
              <a:lnSpc>
                <a:spcPts val="2100"/>
              </a:lnSpc>
              <a:buNone/>
            </a:pPr>
            <a:r>
              <a:rPr lang="en-US" sz="1350" b="1" dirty="0">
                <a:solidFill>
                  <a:srgbClr val="FFFFFF"/>
                </a:solidFill>
                <a:latin typeface="Arial" pitchFamily="34" charset="0"/>
                <a:ea typeface="Arial" pitchFamily="34" charset="-122"/>
                <a:cs typeface="Arial" pitchFamily="34" charset="-120"/>
              </a:rPr>
              <a:t>Tests Externes</a:t>
            </a:r>
            <a:endParaRPr lang="en-US" sz="1350" dirty="0"/>
          </a:p>
        </p:txBody>
      </p:sp>
      <p:sp>
        <p:nvSpPr>
          <p:cNvPr id="32" name="Text 3"/>
          <p:cNvSpPr/>
          <p:nvPr/>
        </p:nvSpPr>
        <p:spPr>
          <a:xfrm>
            <a:off x="571500" y="2952750"/>
            <a:ext cx="2333625" cy="381000"/>
          </a:xfrm>
          <a:prstGeom prst="rect">
            <a:avLst/>
          </a:prstGeom>
          <a:noFill/>
          <a:ln/>
        </p:spPr>
        <p:txBody>
          <a:bodyPr vert="horz" wrap="square" lIns="0" tIns="0" rIns="0" bIns="0" rtlCol="0" anchor="t"/>
          <a:lstStyle/>
          <a:p>
            <a:pPr marL="0" indent="0">
              <a:lnSpc>
                <a:spcPts val="1500"/>
              </a:lnSpc>
              <a:buNone/>
            </a:pPr>
            <a:r>
              <a:rPr lang="en-US" sz="1050" dirty="0">
                <a:solidFill>
                  <a:srgbClr val="D1D5DB"/>
                </a:solidFill>
                <a:latin typeface="Arial" pitchFamily="34" charset="0"/>
                <a:ea typeface="Arial" pitchFamily="34" charset="-122"/>
                <a:cs typeface="Arial" pitchFamily="34" charset="-120"/>
              </a:rPr>
              <a:t>Évaluation de la sécurité du périmètre externe.</a:t>
            </a:r>
            <a:endParaRPr lang="en-US" sz="1050" dirty="0"/>
          </a:p>
        </p:txBody>
      </p:sp>
      <p:sp>
        <p:nvSpPr>
          <p:cNvPr id="33" name="Text 4"/>
          <p:cNvSpPr/>
          <p:nvPr/>
        </p:nvSpPr>
        <p:spPr>
          <a:xfrm>
            <a:off x="4067175" y="2466975"/>
            <a:ext cx="1379815" cy="266700"/>
          </a:xfrm>
          <a:prstGeom prst="rect">
            <a:avLst/>
          </a:prstGeom>
          <a:noFill/>
          <a:ln/>
        </p:spPr>
        <p:txBody>
          <a:bodyPr vert="horz" wrap="square" lIns="0" tIns="0" rIns="0" bIns="0" rtlCol="0" anchor="t"/>
          <a:lstStyle/>
          <a:p>
            <a:pPr marL="0" indent="0">
              <a:lnSpc>
                <a:spcPts val="2100"/>
              </a:lnSpc>
              <a:buNone/>
            </a:pPr>
            <a:r>
              <a:rPr lang="en-US" sz="1350" b="1" dirty="0">
                <a:solidFill>
                  <a:srgbClr val="FFFFFF"/>
                </a:solidFill>
                <a:latin typeface="Arial" pitchFamily="34" charset="0"/>
                <a:ea typeface="Arial" pitchFamily="34" charset="-122"/>
                <a:cs typeface="Arial" pitchFamily="34" charset="-120"/>
              </a:rPr>
              <a:t>Tests Internes</a:t>
            </a:r>
            <a:endParaRPr lang="en-US" sz="1350" dirty="0"/>
          </a:p>
        </p:txBody>
      </p:sp>
      <p:sp>
        <p:nvSpPr>
          <p:cNvPr id="34" name="Text 5"/>
          <p:cNvSpPr/>
          <p:nvPr/>
        </p:nvSpPr>
        <p:spPr>
          <a:xfrm>
            <a:off x="3476625" y="2952750"/>
            <a:ext cx="2333625" cy="381000"/>
          </a:xfrm>
          <a:prstGeom prst="rect">
            <a:avLst/>
          </a:prstGeom>
          <a:noFill/>
          <a:ln/>
        </p:spPr>
        <p:txBody>
          <a:bodyPr vert="horz" wrap="square" lIns="0" tIns="0" rIns="0" bIns="0" rtlCol="0" anchor="t"/>
          <a:lstStyle/>
          <a:p>
            <a:pPr marL="0" indent="0">
              <a:lnSpc>
                <a:spcPts val="1500"/>
              </a:lnSpc>
              <a:buNone/>
            </a:pPr>
            <a:r>
              <a:rPr lang="en-US" sz="1050" dirty="0">
                <a:solidFill>
                  <a:srgbClr val="D1D5DB"/>
                </a:solidFill>
                <a:latin typeface="Arial" pitchFamily="34" charset="0"/>
                <a:ea typeface="Arial" pitchFamily="34" charset="-122"/>
                <a:cs typeface="Arial" pitchFamily="34" charset="-120"/>
              </a:rPr>
              <a:t>Simulation d'attaques internes sur le réseau.</a:t>
            </a:r>
            <a:endParaRPr lang="en-US" sz="1050" dirty="0"/>
          </a:p>
        </p:txBody>
      </p:sp>
      <p:sp>
        <p:nvSpPr>
          <p:cNvPr id="35" name="Text 6"/>
          <p:cNvSpPr/>
          <p:nvPr/>
        </p:nvSpPr>
        <p:spPr>
          <a:xfrm>
            <a:off x="6972300" y="2466975"/>
            <a:ext cx="1722358" cy="266700"/>
          </a:xfrm>
          <a:prstGeom prst="rect">
            <a:avLst/>
          </a:prstGeom>
          <a:noFill/>
          <a:ln/>
        </p:spPr>
        <p:txBody>
          <a:bodyPr vert="horz" wrap="square" lIns="0" tIns="0" rIns="0" bIns="0" rtlCol="0" anchor="t"/>
          <a:lstStyle/>
          <a:p>
            <a:pPr marL="0" indent="0">
              <a:lnSpc>
                <a:spcPts val="2100"/>
              </a:lnSpc>
              <a:buNone/>
            </a:pPr>
            <a:r>
              <a:rPr lang="en-US" sz="1350" b="1" dirty="0">
                <a:solidFill>
                  <a:srgbClr val="FFFFFF"/>
                </a:solidFill>
                <a:latin typeface="Arial" pitchFamily="34" charset="0"/>
                <a:ea typeface="Arial" pitchFamily="34" charset="-122"/>
                <a:cs typeface="Arial" pitchFamily="34" charset="-120"/>
              </a:rPr>
              <a:t>Applications Web</a:t>
            </a:r>
            <a:endParaRPr lang="en-US" sz="1350" dirty="0"/>
          </a:p>
        </p:txBody>
      </p:sp>
      <p:sp>
        <p:nvSpPr>
          <p:cNvPr id="36" name="Text 7"/>
          <p:cNvSpPr/>
          <p:nvPr/>
        </p:nvSpPr>
        <p:spPr>
          <a:xfrm>
            <a:off x="6381750" y="2952750"/>
            <a:ext cx="2333625" cy="381000"/>
          </a:xfrm>
          <a:prstGeom prst="rect">
            <a:avLst/>
          </a:prstGeom>
          <a:noFill/>
          <a:ln/>
        </p:spPr>
        <p:txBody>
          <a:bodyPr vert="horz" wrap="square" lIns="0" tIns="0" rIns="0" bIns="0" rtlCol="0" anchor="t"/>
          <a:lstStyle/>
          <a:p>
            <a:pPr marL="0" indent="0">
              <a:lnSpc>
                <a:spcPts val="1500"/>
              </a:lnSpc>
              <a:buNone/>
            </a:pPr>
            <a:r>
              <a:rPr lang="en-US" sz="1050" dirty="0">
                <a:solidFill>
                  <a:srgbClr val="D1D5DB"/>
                </a:solidFill>
                <a:latin typeface="Arial" pitchFamily="34" charset="0"/>
                <a:ea typeface="Arial" pitchFamily="34" charset="-122"/>
                <a:cs typeface="Arial" pitchFamily="34" charset="-120"/>
              </a:rPr>
              <a:t>Audit de sécurité des applications web et mobiles.</a:t>
            </a:r>
            <a:endParaRPr lang="en-US" sz="1050" dirty="0"/>
          </a:p>
        </p:txBody>
      </p:sp>
      <p:sp>
        <p:nvSpPr>
          <p:cNvPr id="37" name="Text 8"/>
          <p:cNvSpPr/>
          <p:nvPr/>
        </p:nvSpPr>
        <p:spPr>
          <a:xfrm>
            <a:off x="9877425" y="2466975"/>
            <a:ext cx="968157" cy="266700"/>
          </a:xfrm>
          <a:prstGeom prst="rect">
            <a:avLst/>
          </a:prstGeom>
          <a:noFill/>
          <a:ln/>
        </p:spPr>
        <p:txBody>
          <a:bodyPr vert="horz" wrap="square" lIns="0" tIns="0" rIns="0" bIns="0" rtlCol="0" anchor="t"/>
          <a:lstStyle/>
          <a:p>
            <a:pPr marL="0" indent="0">
              <a:lnSpc>
                <a:spcPts val="2100"/>
              </a:lnSpc>
              <a:buNone/>
            </a:pPr>
            <a:r>
              <a:rPr lang="en-US" sz="1350" b="1" dirty="0">
                <a:solidFill>
                  <a:srgbClr val="FFFFFF"/>
                </a:solidFill>
                <a:latin typeface="Arial" pitchFamily="34" charset="0"/>
                <a:ea typeface="Arial" pitchFamily="34" charset="-122"/>
                <a:cs typeface="Arial" pitchFamily="34" charset="-120"/>
              </a:rPr>
              <a:t>Red Team</a:t>
            </a:r>
            <a:endParaRPr lang="en-US" sz="1350" dirty="0"/>
          </a:p>
        </p:txBody>
      </p:sp>
      <p:sp>
        <p:nvSpPr>
          <p:cNvPr id="38" name="Text 9"/>
          <p:cNvSpPr/>
          <p:nvPr/>
        </p:nvSpPr>
        <p:spPr>
          <a:xfrm>
            <a:off x="9286875" y="2952750"/>
            <a:ext cx="2333625" cy="381000"/>
          </a:xfrm>
          <a:prstGeom prst="rect">
            <a:avLst/>
          </a:prstGeom>
          <a:noFill/>
          <a:ln/>
        </p:spPr>
        <p:txBody>
          <a:bodyPr vert="horz" wrap="square" lIns="0" tIns="0" rIns="0" bIns="0" rtlCol="0" anchor="t"/>
          <a:lstStyle/>
          <a:p>
            <a:pPr marL="0" indent="0">
              <a:lnSpc>
                <a:spcPts val="1500"/>
              </a:lnSpc>
              <a:buNone/>
            </a:pPr>
            <a:r>
              <a:rPr lang="en-US" sz="1050" dirty="0">
                <a:solidFill>
                  <a:srgbClr val="D1D5DB"/>
                </a:solidFill>
                <a:latin typeface="Arial" pitchFamily="34" charset="0"/>
                <a:ea typeface="Arial" pitchFamily="34" charset="-122"/>
                <a:cs typeface="Arial" pitchFamily="34" charset="-120"/>
              </a:rPr>
              <a:t>Simulation d'attaques réalistes et complètes.</a:t>
            </a:r>
            <a:endParaRPr lang="en-US" sz="1050" dirty="0"/>
          </a:p>
        </p:txBody>
      </p:sp>
      <p:sp>
        <p:nvSpPr>
          <p:cNvPr id="39" name="Text 10"/>
          <p:cNvSpPr/>
          <p:nvPr/>
        </p:nvSpPr>
        <p:spPr>
          <a:xfrm>
            <a:off x="1162050" y="4010025"/>
            <a:ext cx="1749504" cy="266700"/>
          </a:xfrm>
          <a:prstGeom prst="rect">
            <a:avLst/>
          </a:prstGeom>
          <a:noFill/>
          <a:ln/>
        </p:spPr>
        <p:txBody>
          <a:bodyPr vert="horz" wrap="square" lIns="0" tIns="0" rIns="0" bIns="0" rtlCol="0" anchor="t"/>
          <a:lstStyle/>
          <a:p>
            <a:pPr marL="0" indent="0">
              <a:lnSpc>
                <a:spcPts val="2100"/>
              </a:lnSpc>
              <a:buNone/>
            </a:pPr>
            <a:r>
              <a:rPr lang="en-US" sz="1350" b="1" dirty="0">
                <a:solidFill>
                  <a:srgbClr val="FFFFFF"/>
                </a:solidFill>
                <a:latin typeface="Arial" pitchFamily="34" charset="0"/>
                <a:ea typeface="Arial" pitchFamily="34" charset="-122"/>
                <a:cs typeface="Arial" pitchFamily="34" charset="-120"/>
              </a:rPr>
              <a:t>Ingenierie Sociale</a:t>
            </a:r>
            <a:endParaRPr lang="en-US" sz="1350" dirty="0"/>
          </a:p>
        </p:txBody>
      </p:sp>
      <p:sp>
        <p:nvSpPr>
          <p:cNvPr id="40" name="Text 11"/>
          <p:cNvSpPr/>
          <p:nvPr/>
        </p:nvSpPr>
        <p:spPr>
          <a:xfrm>
            <a:off x="571500" y="4495800"/>
            <a:ext cx="2333625" cy="381000"/>
          </a:xfrm>
          <a:prstGeom prst="rect">
            <a:avLst/>
          </a:prstGeom>
          <a:noFill/>
          <a:ln/>
        </p:spPr>
        <p:txBody>
          <a:bodyPr vert="horz" wrap="square" lIns="0" tIns="0" rIns="0" bIns="0" rtlCol="0" anchor="t"/>
          <a:lstStyle/>
          <a:p>
            <a:pPr marL="0" indent="0">
              <a:lnSpc>
                <a:spcPts val="1500"/>
              </a:lnSpc>
              <a:buNone/>
            </a:pPr>
            <a:r>
              <a:rPr lang="en-US" sz="1050" dirty="0">
                <a:solidFill>
                  <a:srgbClr val="D1D5DB"/>
                </a:solidFill>
                <a:latin typeface="Arial" pitchFamily="34" charset="0"/>
                <a:ea typeface="Arial" pitchFamily="34" charset="-122"/>
                <a:cs typeface="Arial" pitchFamily="34" charset="-120"/>
              </a:rPr>
              <a:t>Tests d'ingénierie sociale et de phishing.</a:t>
            </a:r>
            <a:endParaRPr lang="en-US" sz="1050" dirty="0"/>
          </a:p>
        </p:txBody>
      </p:sp>
      <p:sp>
        <p:nvSpPr>
          <p:cNvPr id="41" name="Text 12"/>
          <p:cNvSpPr/>
          <p:nvPr/>
        </p:nvSpPr>
        <p:spPr>
          <a:xfrm>
            <a:off x="4067175" y="4010025"/>
            <a:ext cx="1337667" cy="266700"/>
          </a:xfrm>
          <a:prstGeom prst="rect">
            <a:avLst/>
          </a:prstGeom>
          <a:noFill/>
          <a:ln/>
        </p:spPr>
        <p:txBody>
          <a:bodyPr vert="horz" wrap="square" lIns="0" tIns="0" rIns="0" bIns="0" rtlCol="0" anchor="t"/>
          <a:lstStyle/>
          <a:p>
            <a:pPr marL="0" indent="0">
              <a:lnSpc>
                <a:spcPts val="2100"/>
              </a:lnSpc>
              <a:buNone/>
            </a:pPr>
            <a:r>
              <a:rPr lang="en-US" sz="1350" b="1" dirty="0">
                <a:solidFill>
                  <a:srgbClr val="FFFFFF"/>
                </a:solidFill>
                <a:latin typeface="Arial" pitchFamily="34" charset="0"/>
                <a:ea typeface="Arial" pitchFamily="34" charset="-122"/>
                <a:cs typeface="Arial" pitchFamily="34" charset="-120"/>
              </a:rPr>
              <a:t>Infrastructure</a:t>
            </a:r>
            <a:endParaRPr lang="en-US" sz="1350" dirty="0"/>
          </a:p>
        </p:txBody>
      </p:sp>
      <p:sp>
        <p:nvSpPr>
          <p:cNvPr id="42" name="Text 13"/>
          <p:cNvSpPr/>
          <p:nvPr/>
        </p:nvSpPr>
        <p:spPr>
          <a:xfrm>
            <a:off x="3476625" y="4495800"/>
            <a:ext cx="2333625" cy="381000"/>
          </a:xfrm>
          <a:prstGeom prst="rect">
            <a:avLst/>
          </a:prstGeom>
          <a:noFill/>
          <a:ln/>
        </p:spPr>
        <p:txBody>
          <a:bodyPr vert="horz" wrap="square" lIns="0" tIns="0" rIns="0" bIns="0" rtlCol="0" anchor="t"/>
          <a:lstStyle/>
          <a:p>
            <a:pPr marL="0" indent="0">
              <a:lnSpc>
                <a:spcPts val="1500"/>
              </a:lnSpc>
              <a:buNone/>
            </a:pPr>
            <a:r>
              <a:rPr lang="en-US" sz="1050" dirty="0">
                <a:solidFill>
                  <a:srgbClr val="D1D5DB"/>
                </a:solidFill>
                <a:latin typeface="Arial" pitchFamily="34" charset="0"/>
                <a:ea typeface="Arial" pitchFamily="34" charset="-122"/>
                <a:cs typeface="Arial" pitchFamily="34" charset="-120"/>
              </a:rPr>
              <a:t>Pentest de l'infrastructure et des réseaux.</a:t>
            </a:r>
            <a:endParaRPr lang="en-US" sz="1050" dirty="0"/>
          </a:p>
        </p:txBody>
      </p:sp>
      <p:sp>
        <p:nvSpPr>
          <p:cNvPr id="43" name="Text 14"/>
          <p:cNvSpPr/>
          <p:nvPr/>
        </p:nvSpPr>
        <p:spPr>
          <a:xfrm>
            <a:off x="6972300" y="4010025"/>
            <a:ext cx="343079" cy="266700"/>
          </a:xfrm>
          <a:prstGeom prst="rect">
            <a:avLst/>
          </a:prstGeom>
          <a:noFill/>
          <a:ln/>
        </p:spPr>
        <p:txBody>
          <a:bodyPr vert="horz" wrap="square" lIns="0" tIns="0" rIns="0" bIns="0" rtlCol="0" anchor="t"/>
          <a:lstStyle/>
          <a:p>
            <a:pPr marL="0" indent="0">
              <a:lnSpc>
                <a:spcPts val="2100"/>
              </a:lnSpc>
              <a:buNone/>
            </a:pPr>
            <a:r>
              <a:rPr lang="en-US" sz="1350" b="1" dirty="0">
                <a:solidFill>
                  <a:srgbClr val="FFFFFF"/>
                </a:solidFill>
                <a:latin typeface="Arial" pitchFamily="34" charset="0"/>
                <a:ea typeface="Arial" pitchFamily="34" charset="-122"/>
                <a:cs typeface="Arial" pitchFamily="34" charset="-120"/>
              </a:rPr>
              <a:t>API</a:t>
            </a:r>
            <a:endParaRPr lang="en-US" sz="1350" dirty="0"/>
          </a:p>
        </p:txBody>
      </p:sp>
      <p:sp>
        <p:nvSpPr>
          <p:cNvPr id="44" name="Text 15"/>
          <p:cNvSpPr/>
          <p:nvPr/>
        </p:nvSpPr>
        <p:spPr>
          <a:xfrm>
            <a:off x="6381750" y="4495800"/>
            <a:ext cx="2800350" cy="190500"/>
          </a:xfrm>
          <a:prstGeom prst="rect">
            <a:avLst/>
          </a:prstGeom>
          <a:noFill/>
          <a:ln/>
        </p:spPr>
        <p:txBody>
          <a:bodyPr vert="horz" wrap="square" lIns="0" tIns="0" rIns="0" bIns="0" rtlCol="0" anchor="t"/>
          <a:lstStyle/>
          <a:p>
            <a:pPr marL="0" indent="0">
              <a:lnSpc>
                <a:spcPts val="1500"/>
              </a:lnSpc>
              <a:buNone/>
            </a:pPr>
            <a:r>
              <a:rPr lang="en-US" sz="1050" dirty="0">
                <a:solidFill>
                  <a:srgbClr val="D1D5DB"/>
                </a:solidFill>
                <a:latin typeface="Arial" pitchFamily="34" charset="0"/>
                <a:ea typeface="Arial" pitchFamily="34" charset="-122"/>
                <a:cs typeface="Arial" pitchFamily="34" charset="-120"/>
              </a:rPr>
              <a:t>Sécurité des API et services web.</a:t>
            </a:r>
            <a:endParaRPr lang="en-US" sz="1050" dirty="0"/>
          </a:p>
        </p:txBody>
      </p:sp>
      <p:sp>
        <p:nvSpPr>
          <p:cNvPr id="45" name="Text 16"/>
          <p:cNvSpPr/>
          <p:nvPr/>
        </p:nvSpPr>
        <p:spPr>
          <a:xfrm>
            <a:off x="9877425" y="4010025"/>
            <a:ext cx="1749326" cy="266700"/>
          </a:xfrm>
          <a:prstGeom prst="rect">
            <a:avLst/>
          </a:prstGeom>
          <a:noFill/>
          <a:ln/>
        </p:spPr>
        <p:txBody>
          <a:bodyPr vert="horz" wrap="square" lIns="0" tIns="0" rIns="0" bIns="0" rtlCol="0" anchor="t"/>
          <a:lstStyle/>
          <a:p>
            <a:pPr marL="0" indent="0">
              <a:lnSpc>
                <a:spcPts val="2100"/>
              </a:lnSpc>
              <a:buNone/>
            </a:pPr>
            <a:r>
              <a:rPr lang="en-US" sz="1350" b="1" dirty="0">
                <a:solidFill>
                  <a:srgbClr val="FFFFFF"/>
                </a:solidFill>
                <a:latin typeface="Arial" pitchFamily="34" charset="0"/>
                <a:ea typeface="Arial" pitchFamily="34" charset="-122"/>
                <a:cs typeface="Arial" pitchFamily="34" charset="-120"/>
              </a:rPr>
              <a:t>Objets Connectés</a:t>
            </a:r>
            <a:endParaRPr lang="en-US" sz="1350" dirty="0"/>
          </a:p>
        </p:txBody>
      </p:sp>
      <p:sp>
        <p:nvSpPr>
          <p:cNvPr id="46" name="Text 17"/>
          <p:cNvSpPr/>
          <p:nvPr/>
        </p:nvSpPr>
        <p:spPr>
          <a:xfrm>
            <a:off x="9286875" y="4495800"/>
            <a:ext cx="2800350" cy="190500"/>
          </a:xfrm>
          <a:prstGeom prst="rect">
            <a:avLst/>
          </a:prstGeom>
          <a:noFill/>
          <a:ln/>
        </p:spPr>
        <p:txBody>
          <a:bodyPr vert="horz" wrap="square" lIns="0" tIns="0" rIns="0" bIns="0" rtlCol="0" anchor="t"/>
          <a:lstStyle/>
          <a:p>
            <a:pPr marL="0" indent="0">
              <a:lnSpc>
                <a:spcPts val="1500"/>
              </a:lnSpc>
              <a:buNone/>
            </a:pPr>
            <a:r>
              <a:rPr lang="en-US" sz="1050" dirty="0">
                <a:solidFill>
                  <a:srgbClr val="D1D5DB"/>
                </a:solidFill>
                <a:latin typeface="Arial" pitchFamily="34" charset="0"/>
                <a:ea typeface="Arial" pitchFamily="34" charset="-122"/>
                <a:cs typeface="Arial" pitchFamily="34" charset="-120"/>
              </a:rPr>
              <a:t>Sécurité des objets connectés.</a:t>
            </a:r>
            <a:endParaRPr lang="en-US" sz="1050" dirty="0"/>
          </a:p>
        </p:txBody>
      </p:sp>
      <p:pic>
        <p:nvPicPr>
          <p:cNvPr id="47" name="Image 46" descr="Une image contenant texte, logo, Police, Graphique&#10;&#10;Le contenu généré par l’IA peut être incorrect.">
            <a:extLst>
              <a:ext uri="{FF2B5EF4-FFF2-40B4-BE49-F238E27FC236}">
                <a16:creationId xmlns:a16="http://schemas.microsoft.com/office/drawing/2014/main" id="{BB52FECC-E27D-8F0D-32A9-AEBA67D1B3DC}"/>
              </a:ext>
            </a:extLst>
          </p:cNvPr>
          <p:cNvPicPr>
            <a:picLocks noChangeAspect="1"/>
          </p:cNvPicPr>
          <p:nvPr/>
        </p:nvPicPr>
        <p:blipFill>
          <a:blip r:embed="rId23"/>
          <a:stretch>
            <a:fillRect/>
          </a:stretch>
        </p:blipFill>
        <p:spPr>
          <a:xfrm>
            <a:off x="11109434" y="-33337"/>
            <a:ext cx="1133937" cy="1195387"/>
          </a:xfrm>
          <a:prstGeom prst="rect">
            <a:avLst/>
          </a:prstGeom>
        </p:spPr>
      </p:pic>
      <p:pic>
        <p:nvPicPr>
          <p:cNvPr id="49" name="Image 48" descr="Une image contenant laser, capture d’écran, Appareils électroniques, intérieur">
            <a:extLst>
              <a:ext uri="{FF2B5EF4-FFF2-40B4-BE49-F238E27FC236}">
                <a16:creationId xmlns:a16="http://schemas.microsoft.com/office/drawing/2014/main" id="{A84F836D-7A4B-EA71-8BA0-F9CAE072A054}"/>
              </a:ext>
              <a:ext uri="{C183D7F6-B498-43B3-948B-1728B52AA6E4}">
                <adec:decorative xmlns:adec="http://schemas.microsoft.com/office/drawing/2017/decorative" val="0"/>
              </a:ext>
            </a:extLst>
          </p:cNvPr>
          <p:cNvPicPr>
            <a:picLocks noChangeAspect="1"/>
          </p:cNvPicPr>
          <p:nvPr/>
        </p:nvPicPr>
        <p:blipFill>
          <a:blip r:embed="rId24">
            <a:alphaModFix amt="15000"/>
          </a:blip>
          <a:stretch>
            <a:fillRect/>
          </a:stretch>
        </p:blipFill>
        <p:spPr>
          <a:xfrm>
            <a:off x="0" y="0"/>
            <a:ext cx="12192000"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76200"/>
          </a:xfrm>
          <a:prstGeom prst="rect">
            <a:avLst/>
          </a:prstGeom>
        </p:spPr>
      </p:pic>
      <p:pic>
        <p:nvPicPr>
          <p:cNvPr id="4" name="Image 2" descr="preencoded.png"/>
          <p:cNvPicPr>
            <a:picLocks noChangeAspect="1"/>
          </p:cNvPicPr>
          <p:nvPr/>
        </p:nvPicPr>
        <p:blipFill>
          <a:blip r:embed="rId5"/>
          <a:stretch>
            <a:fillRect/>
          </a:stretch>
        </p:blipFill>
        <p:spPr>
          <a:xfrm>
            <a:off x="381000" y="990600"/>
            <a:ext cx="914400" cy="38100"/>
          </a:xfrm>
          <a:prstGeom prst="rect">
            <a:avLst/>
          </a:prstGeom>
        </p:spPr>
      </p:pic>
      <p:pic>
        <p:nvPicPr>
          <p:cNvPr id="5" name="Image 3" descr="preencoded.png"/>
          <p:cNvPicPr>
            <a:picLocks noChangeAspect="1"/>
          </p:cNvPicPr>
          <p:nvPr/>
        </p:nvPicPr>
        <p:blipFill>
          <a:blip r:embed="rId6"/>
          <a:stretch>
            <a:fillRect/>
          </a:stretch>
        </p:blipFill>
        <p:spPr>
          <a:xfrm>
            <a:off x="381000" y="1485900"/>
            <a:ext cx="3606701" cy="3238500"/>
          </a:xfrm>
          <a:prstGeom prst="rect">
            <a:avLst/>
          </a:prstGeom>
        </p:spPr>
      </p:pic>
      <p:pic>
        <p:nvPicPr>
          <p:cNvPr id="6" name="Image 4" descr="preencoded.png"/>
          <p:cNvPicPr>
            <a:picLocks noChangeAspect="1"/>
          </p:cNvPicPr>
          <p:nvPr/>
        </p:nvPicPr>
        <p:blipFill>
          <a:blip r:embed="rId7"/>
          <a:stretch>
            <a:fillRect/>
          </a:stretch>
        </p:blipFill>
        <p:spPr>
          <a:xfrm>
            <a:off x="238125" y="1343025"/>
            <a:ext cx="381000" cy="381000"/>
          </a:xfrm>
          <a:prstGeom prst="rect">
            <a:avLst/>
          </a:prstGeom>
        </p:spPr>
      </p:pic>
      <p:pic>
        <p:nvPicPr>
          <p:cNvPr id="7" name="Image 5" descr="preencoded.png"/>
          <p:cNvPicPr>
            <a:picLocks noChangeAspect="1"/>
          </p:cNvPicPr>
          <p:nvPr/>
        </p:nvPicPr>
        <p:blipFill>
          <a:blip r:embed="rId8"/>
          <a:stretch>
            <a:fillRect/>
          </a:stretch>
        </p:blipFill>
        <p:spPr>
          <a:xfrm>
            <a:off x="1803350" y="1714500"/>
            <a:ext cx="762000" cy="762000"/>
          </a:xfrm>
          <a:prstGeom prst="rect">
            <a:avLst/>
          </a:prstGeom>
        </p:spPr>
      </p:pic>
      <p:pic>
        <p:nvPicPr>
          <p:cNvPr id="8" name="Image 6" descr="preencoded.png"/>
          <p:cNvPicPr>
            <a:picLocks noChangeAspect="1"/>
          </p:cNvPicPr>
          <p:nvPr/>
        </p:nvPicPr>
        <p:blipFill>
          <a:blip r:embed="rId9"/>
          <a:stretch>
            <a:fillRect/>
          </a:stretch>
        </p:blipFill>
        <p:spPr>
          <a:xfrm>
            <a:off x="2012900" y="1905000"/>
            <a:ext cx="342900" cy="381000"/>
          </a:xfrm>
          <a:prstGeom prst="rect">
            <a:avLst/>
          </a:prstGeom>
        </p:spPr>
      </p:pic>
      <p:pic>
        <p:nvPicPr>
          <p:cNvPr id="9" name="Image 7" descr="preencoded.png"/>
          <p:cNvPicPr>
            <a:picLocks noChangeAspect="1"/>
          </p:cNvPicPr>
          <p:nvPr/>
        </p:nvPicPr>
        <p:blipFill>
          <a:blip r:embed="rId10"/>
          <a:stretch>
            <a:fillRect/>
          </a:stretch>
        </p:blipFill>
        <p:spPr>
          <a:xfrm>
            <a:off x="4292501" y="1485900"/>
            <a:ext cx="3606850" cy="3238500"/>
          </a:xfrm>
          <a:prstGeom prst="rect">
            <a:avLst/>
          </a:prstGeom>
        </p:spPr>
      </p:pic>
      <p:pic>
        <p:nvPicPr>
          <p:cNvPr id="10" name="Image 8" descr="preencoded.png"/>
          <p:cNvPicPr>
            <a:picLocks noChangeAspect="1"/>
          </p:cNvPicPr>
          <p:nvPr/>
        </p:nvPicPr>
        <p:blipFill>
          <a:blip r:embed="rId11"/>
          <a:stretch>
            <a:fillRect/>
          </a:stretch>
        </p:blipFill>
        <p:spPr>
          <a:xfrm>
            <a:off x="4149626" y="1343025"/>
            <a:ext cx="381000" cy="381000"/>
          </a:xfrm>
          <a:prstGeom prst="rect">
            <a:avLst/>
          </a:prstGeom>
        </p:spPr>
      </p:pic>
      <p:pic>
        <p:nvPicPr>
          <p:cNvPr id="11" name="Image 9" descr="preencoded.png"/>
          <p:cNvPicPr>
            <a:picLocks noChangeAspect="1"/>
          </p:cNvPicPr>
          <p:nvPr/>
        </p:nvPicPr>
        <p:blipFill>
          <a:blip r:embed="rId12"/>
          <a:stretch>
            <a:fillRect/>
          </a:stretch>
        </p:blipFill>
        <p:spPr>
          <a:xfrm>
            <a:off x="5714851" y="1714500"/>
            <a:ext cx="762000" cy="762000"/>
          </a:xfrm>
          <a:prstGeom prst="rect">
            <a:avLst/>
          </a:prstGeom>
        </p:spPr>
      </p:pic>
      <p:pic>
        <p:nvPicPr>
          <p:cNvPr id="12" name="Image 10" descr="preencoded.png"/>
          <p:cNvPicPr>
            <a:picLocks noChangeAspect="1"/>
          </p:cNvPicPr>
          <p:nvPr/>
        </p:nvPicPr>
        <p:blipFill>
          <a:blip r:embed="rId13"/>
          <a:stretch>
            <a:fillRect/>
          </a:stretch>
        </p:blipFill>
        <p:spPr>
          <a:xfrm>
            <a:off x="5924401" y="1905000"/>
            <a:ext cx="342900" cy="381000"/>
          </a:xfrm>
          <a:prstGeom prst="rect">
            <a:avLst/>
          </a:prstGeom>
        </p:spPr>
      </p:pic>
      <p:pic>
        <p:nvPicPr>
          <p:cNvPr id="13" name="Image 11" descr="preencoded.png"/>
          <p:cNvPicPr>
            <a:picLocks noChangeAspect="1"/>
          </p:cNvPicPr>
          <p:nvPr/>
        </p:nvPicPr>
        <p:blipFill>
          <a:blip r:embed="rId14"/>
          <a:stretch>
            <a:fillRect/>
          </a:stretch>
        </p:blipFill>
        <p:spPr>
          <a:xfrm>
            <a:off x="8204150" y="1485900"/>
            <a:ext cx="3606701" cy="3238500"/>
          </a:xfrm>
          <a:prstGeom prst="rect">
            <a:avLst/>
          </a:prstGeom>
        </p:spPr>
      </p:pic>
      <p:pic>
        <p:nvPicPr>
          <p:cNvPr id="14" name="Image 12" descr="preencoded.png"/>
          <p:cNvPicPr>
            <a:picLocks noChangeAspect="1"/>
          </p:cNvPicPr>
          <p:nvPr/>
        </p:nvPicPr>
        <p:blipFill>
          <a:blip r:embed="rId15"/>
          <a:stretch>
            <a:fillRect/>
          </a:stretch>
        </p:blipFill>
        <p:spPr>
          <a:xfrm>
            <a:off x="8061275" y="1343025"/>
            <a:ext cx="381000" cy="381000"/>
          </a:xfrm>
          <a:prstGeom prst="rect">
            <a:avLst/>
          </a:prstGeom>
        </p:spPr>
      </p:pic>
      <p:pic>
        <p:nvPicPr>
          <p:cNvPr id="15" name="Image 13" descr="preencoded.png"/>
          <p:cNvPicPr>
            <a:picLocks noChangeAspect="1"/>
          </p:cNvPicPr>
          <p:nvPr/>
        </p:nvPicPr>
        <p:blipFill>
          <a:blip r:embed="rId16"/>
          <a:stretch>
            <a:fillRect/>
          </a:stretch>
        </p:blipFill>
        <p:spPr>
          <a:xfrm>
            <a:off x="9626501" y="1714500"/>
            <a:ext cx="762000" cy="762000"/>
          </a:xfrm>
          <a:prstGeom prst="rect">
            <a:avLst/>
          </a:prstGeom>
        </p:spPr>
      </p:pic>
      <p:pic>
        <p:nvPicPr>
          <p:cNvPr id="16" name="Image 14" descr="preencoded.png"/>
          <p:cNvPicPr>
            <a:picLocks noChangeAspect="1"/>
          </p:cNvPicPr>
          <p:nvPr/>
        </p:nvPicPr>
        <p:blipFill>
          <a:blip r:embed="rId17"/>
          <a:stretch>
            <a:fillRect/>
          </a:stretch>
        </p:blipFill>
        <p:spPr>
          <a:xfrm>
            <a:off x="9836051" y="1905000"/>
            <a:ext cx="342900" cy="381000"/>
          </a:xfrm>
          <a:prstGeom prst="rect">
            <a:avLst/>
          </a:prstGeom>
        </p:spPr>
      </p:pic>
      <p:sp>
        <p:nvSpPr>
          <p:cNvPr id="17" name="Text 0"/>
          <p:cNvSpPr/>
          <p:nvPr/>
        </p:nvSpPr>
        <p:spPr>
          <a:xfrm>
            <a:off x="381000" y="457200"/>
            <a:ext cx="13716000" cy="457200"/>
          </a:xfrm>
          <a:prstGeom prst="rect">
            <a:avLst/>
          </a:prstGeom>
          <a:noFill/>
          <a:ln/>
        </p:spPr>
        <p:txBody>
          <a:bodyPr vert="horz" wrap="square" lIns="0" tIns="0" rIns="0" bIns="0" rtlCol="0" anchor="t"/>
          <a:lstStyle/>
          <a:p>
            <a:pPr marL="0" indent="0">
              <a:lnSpc>
                <a:spcPts val="3600"/>
              </a:lnSpc>
              <a:buNone/>
            </a:pPr>
            <a:r>
              <a:rPr lang="en-US" sz="3600" b="1" dirty="0">
                <a:solidFill>
                  <a:srgbClr val="FFFFFF"/>
                </a:solidFill>
                <a:latin typeface="Arial" pitchFamily="34" charset="0"/>
                <a:ea typeface="Arial" pitchFamily="34" charset="-122"/>
                <a:cs typeface="Arial" pitchFamily="34" charset="-120"/>
              </a:rPr>
              <a:t>Notre Méthodologie en 3 Étapes</a:t>
            </a:r>
            <a:endParaRPr lang="en-US" sz="3600" dirty="0"/>
          </a:p>
        </p:txBody>
      </p:sp>
      <p:sp>
        <p:nvSpPr>
          <p:cNvPr id="18" name="Text 1"/>
          <p:cNvSpPr/>
          <p:nvPr/>
        </p:nvSpPr>
        <p:spPr>
          <a:xfrm>
            <a:off x="364927" y="1343025"/>
            <a:ext cx="457200" cy="381000"/>
          </a:xfrm>
          <a:prstGeom prst="rect">
            <a:avLst/>
          </a:prstGeom>
          <a:noFill/>
          <a:ln/>
        </p:spPr>
        <p:txBody>
          <a:bodyPr vert="horz" wrap="square" lIns="0" tIns="0" rIns="0" bIns="0" rtlCol="0" anchor="t"/>
          <a:lstStyle/>
          <a:p>
            <a:pPr marL="0" indent="0">
              <a:lnSpc>
                <a:spcPts val="2700"/>
              </a:lnSpc>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19" name="Text 2"/>
          <p:cNvSpPr/>
          <p:nvPr/>
        </p:nvSpPr>
        <p:spPr>
          <a:xfrm>
            <a:off x="294650" y="2667000"/>
            <a:ext cx="3779401" cy="304800"/>
          </a:xfrm>
          <a:prstGeom prst="rect">
            <a:avLst/>
          </a:prstGeom>
          <a:noFill/>
          <a:ln/>
        </p:spPr>
        <p:txBody>
          <a:bodyPr vert="horz" wrap="square" lIns="0" tIns="0" rIns="0" bIns="0" rtlCol="0" anchor="t"/>
          <a:lstStyle/>
          <a:p>
            <a:pPr marL="0" indent="0" algn="ctr">
              <a:lnSpc>
                <a:spcPts val="2400"/>
              </a:lnSpc>
              <a:buNone/>
            </a:pPr>
            <a:r>
              <a:rPr lang="en-US" sz="1800" b="1" dirty="0">
                <a:solidFill>
                  <a:srgbClr val="FFFFFF"/>
                </a:solidFill>
                <a:latin typeface="Arial" pitchFamily="34" charset="0"/>
                <a:ea typeface="Arial" pitchFamily="34" charset="-122"/>
                <a:cs typeface="Arial" pitchFamily="34" charset="-120"/>
              </a:rPr>
              <a:t>Approche Progressive</a:t>
            </a:r>
            <a:endParaRPr lang="en-US" sz="1800" dirty="0"/>
          </a:p>
        </p:txBody>
      </p:sp>
      <p:sp>
        <p:nvSpPr>
          <p:cNvPr id="20" name="Text 3"/>
          <p:cNvSpPr/>
          <p:nvPr/>
        </p:nvSpPr>
        <p:spPr>
          <a:xfrm>
            <a:off x="609600" y="3124200"/>
            <a:ext cx="3149501" cy="1371600"/>
          </a:xfrm>
          <a:prstGeom prst="rect">
            <a:avLst/>
          </a:prstGeom>
          <a:noFill/>
          <a:ln/>
        </p:spPr>
        <p:txBody>
          <a:bodyPr vert="horz" wrap="square" lIns="0" tIns="0" rIns="0" bIns="0" rtlCol="0" anchor="t"/>
          <a:lstStyle/>
          <a:p>
            <a:pPr marL="0" indent="0">
              <a:lnSpc>
                <a:spcPts val="1800"/>
              </a:lnSpc>
              <a:buNone/>
            </a:pPr>
            <a:r>
              <a:rPr lang="en-US" sz="1200" dirty="0">
                <a:solidFill>
                  <a:srgbClr val="D1D5DB"/>
                </a:solidFill>
                <a:latin typeface="Arial" pitchFamily="34" charset="0"/>
                <a:ea typeface="Arial" pitchFamily="34" charset="-122"/>
                <a:cs typeface="Arial" pitchFamily="34" charset="-120"/>
              </a:rPr>
              <a:t>Déploiement graduel et vertueux, basé sur les bonnes pratiques de gestion du temps et une planification rigoureuse. Cette méthode vise à assurer les meilleurs résultats tout en favorisant une montée en compétence durable des équipes.</a:t>
            </a:r>
            <a:endParaRPr lang="en-US" sz="1200" dirty="0"/>
          </a:p>
        </p:txBody>
      </p:sp>
      <p:sp>
        <p:nvSpPr>
          <p:cNvPr id="21" name="Text 4"/>
          <p:cNvSpPr/>
          <p:nvPr/>
        </p:nvSpPr>
        <p:spPr>
          <a:xfrm>
            <a:off x="4276427" y="1343025"/>
            <a:ext cx="457200" cy="381000"/>
          </a:xfrm>
          <a:prstGeom prst="rect">
            <a:avLst/>
          </a:prstGeom>
          <a:noFill/>
          <a:ln/>
        </p:spPr>
        <p:txBody>
          <a:bodyPr vert="horz" wrap="square" lIns="0" tIns="0" rIns="0" bIns="0" rtlCol="0" anchor="t"/>
          <a:lstStyle/>
          <a:p>
            <a:pPr marL="0" indent="0">
              <a:lnSpc>
                <a:spcPts val="2700"/>
              </a:lnSpc>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22" name="Text 5"/>
          <p:cNvSpPr/>
          <p:nvPr/>
        </p:nvSpPr>
        <p:spPr>
          <a:xfrm>
            <a:off x="4206136" y="2667000"/>
            <a:ext cx="3779580" cy="304800"/>
          </a:xfrm>
          <a:prstGeom prst="rect">
            <a:avLst/>
          </a:prstGeom>
          <a:noFill/>
          <a:ln/>
        </p:spPr>
        <p:txBody>
          <a:bodyPr vert="horz" wrap="square" lIns="0" tIns="0" rIns="0" bIns="0" rtlCol="0" anchor="t"/>
          <a:lstStyle/>
          <a:p>
            <a:pPr marL="0" indent="0" algn="ctr">
              <a:lnSpc>
                <a:spcPts val="2400"/>
              </a:lnSpc>
              <a:buNone/>
            </a:pPr>
            <a:r>
              <a:rPr lang="en-US" sz="1800" b="1" dirty="0">
                <a:solidFill>
                  <a:srgbClr val="FFFFFF"/>
                </a:solidFill>
                <a:latin typeface="Arial" pitchFamily="34" charset="0"/>
                <a:ea typeface="Arial" pitchFamily="34" charset="-122"/>
                <a:cs typeface="Arial" pitchFamily="34" charset="-120"/>
              </a:rPr>
              <a:t>Gestion du Changement</a:t>
            </a:r>
            <a:endParaRPr lang="en-US" sz="1800" dirty="0"/>
          </a:p>
        </p:txBody>
      </p:sp>
      <p:sp>
        <p:nvSpPr>
          <p:cNvPr id="23" name="Text 6"/>
          <p:cNvSpPr/>
          <p:nvPr/>
        </p:nvSpPr>
        <p:spPr>
          <a:xfrm>
            <a:off x="4521101" y="3124200"/>
            <a:ext cx="3149650" cy="1371600"/>
          </a:xfrm>
          <a:prstGeom prst="rect">
            <a:avLst/>
          </a:prstGeom>
          <a:noFill/>
          <a:ln/>
        </p:spPr>
        <p:txBody>
          <a:bodyPr vert="horz" wrap="square" lIns="0" tIns="0" rIns="0" bIns="0" rtlCol="0" anchor="t"/>
          <a:lstStyle/>
          <a:p>
            <a:pPr marL="0" indent="0">
              <a:lnSpc>
                <a:spcPts val="1800"/>
              </a:lnSpc>
              <a:buNone/>
            </a:pPr>
            <a:r>
              <a:rPr lang="en-US" sz="1200" dirty="0">
                <a:solidFill>
                  <a:srgbClr val="D1D5DB"/>
                </a:solidFill>
                <a:latin typeface="Arial" pitchFamily="34" charset="0"/>
                <a:ea typeface="Arial" pitchFamily="34" charset="-122"/>
                <a:cs typeface="Arial" pitchFamily="34" charset="-120"/>
              </a:rPr>
              <a:t>Pilier essentiel de notre méthodologie. Nous proposons un accompagnement personnalisé pour garantir l'adhésion des équipes métiers et de toutes les parties prenantes, assurant ainsi une intégration durable des nouvelles pratiques de sécurité.</a:t>
            </a:r>
            <a:endParaRPr lang="en-US" sz="1200" dirty="0"/>
          </a:p>
        </p:txBody>
      </p:sp>
      <p:sp>
        <p:nvSpPr>
          <p:cNvPr id="24" name="Text 7"/>
          <p:cNvSpPr/>
          <p:nvPr/>
        </p:nvSpPr>
        <p:spPr>
          <a:xfrm>
            <a:off x="8188077" y="1343025"/>
            <a:ext cx="457200" cy="381000"/>
          </a:xfrm>
          <a:prstGeom prst="rect">
            <a:avLst/>
          </a:prstGeom>
          <a:noFill/>
          <a:ln/>
        </p:spPr>
        <p:txBody>
          <a:bodyPr vert="horz" wrap="square" lIns="0" tIns="0" rIns="0" bIns="0" rtlCol="0" anchor="t"/>
          <a:lstStyle/>
          <a:p>
            <a:pPr marL="0" indent="0">
              <a:lnSpc>
                <a:spcPts val="2700"/>
              </a:lnSpc>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25" name="Text 8"/>
          <p:cNvSpPr/>
          <p:nvPr/>
        </p:nvSpPr>
        <p:spPr>
          <a:xfrm>
            <a:off x="8117800" y="2667000"/>
            <a:ext cx="3779401" cy="304800"/>
          </a:xfrm>
          <a:prstGeom prst="rect">
            <a:avLst/>
          </a:prstGeom>
          <a:noFill/>
          <a:ln/>
        </p:spPr>
        <p:txBody>
          <a:bodyPr vert="horz" wrap="square" lIns="0" tIns="0" rIns="0" bIns="0" rtlCol="0" anchor="t"/>
          <a:lstStyle/>
          <a:p>
            <a:pPr marL="0" indent="0" algn="ctr">
              <a:lnSpc>
                <a:spcPts val="2400"/>
              </a:lnSpc>
              <a:buNone/>
            </a:pPr>
            <a:r>
              <a:rPr lang="en-US" sz="1800" b="1" dirty="0">
                <a:solidFill>
                  <a:srgbClr val="FFFFFF"/>
                </a:solidFill>
                <a:latin typeface="Arial" pitchFamily="34" charset="0"/>
                <a:ea typeface="Arial" pitchFamily="34" charset="-122"/>
                <a:cs typeface="Arial" pitchFamily="34" charset="-120"/>
              </a:rPr>
              <a:t>Approche Pragmatique</a:t>
            </a:r>
            <a:endParaRPr lang="en-US" sz="1800" dirty="0"/>
          </a:p>
        </p:txBody>
      </p:sp>
      <p:sp>
        <p:nvSpPr>
          <p:cNvPr id="26" name="Text 9"/>
          <p:cNvSpPr/>
          <p:nvPr/>
        </p:nvSpPr>
        <p:spPr>
          <a:xfrm>
            <a:off x="8432750" y="3124200"/>
            <a:ext cx="3149501" cy="1371600"/>
          </a:xfrm>
          <a:prstGeom prst="rect">
            <a:avLst/>
          </a:prstGeom>
          <a:noFill/>
          <a:ln/>
        </p:spPr>
        <p:txBody>
          <a:bodyPr vert="horz" wrap="square" lIns="0" tIns="0" rIns="0" bIns="0" rtlCol="0" anchor="t"/>
          <a:lstStyle/>
          <a:p>
            <a:pPr marL="0" indent="0">
              <a:lnSpc>
                <a:spcPts val="1800"/>
              </a:lnSpc>
              <a:buNone/>
            </a:pPr>
            <a:r>
              <a:rPr lang="en-US" sz="1200" dirty="0">
                <a:solidFill>
                  <a:srgbClr val="D1D5DB"/>
                </a:solidFill>
                <a:latin typeface="Arial" pitchFamily="34" charset="0"/>
                <a:ea typeface="Arial" pitchFamily="34" charset="-122"/>
                <a:cs typeface="Arial" pitchFamily="34" charset="-120"/>
              </a:rPr>
              <a:t>Réduction de la complexité en adoptant une démarche fondée sur l'expérience terrain des métiers. Cette approche facilite une intégration fluide des solutions et des pratiques de cybersécurité.</a:t>
            </a:r>
            <a:endParaRPr lang="en-US" sz="1200" dirty="0"/>
          </a:p>
        </p:txBody>
      </p:sp>
      <p:sp>
        <p:nvSpPr>
          <p:cNvPr id="27" name="Text 10"/>
          <p:cNvSpPr/>
          <p:nvPr/>
        </p:nvSpPr>
        <p:spPr>
          <a:xfrm>
            <a:off x="-762000" y="5181600"/>
            <a:ext cx="13716000" cy="266700"/>
          </a:xfrm>
          <a:prstGeom prst="rect">
            <a:avLst/>
          </a:prstGeom>
          <a:noFill/>
          <a:ln/>
        </p:spPr>
        <p:txBody>
          <a:bodyPr vert="horz" wrap="square" lIns="0" tIns="0" rIns="0" bIns="0" rtlCol="0" anchor="t"/>
          <a:lstStyle/>
          <a:p>
            <a:pPr marL="0" indent="0" algn="ctr">
              <a:lnSpc>
                <a:spcPts val="2100"/>
              </a:lnSpc>
              <a:buNone/>
            </a:pPr>
            <a:r>
              <a:rPr lang="en-US" sz="1500" i="1" dirty="0">
                <a:solidFill>
                  <a:srgbClr val="D1D5DB"/>
                </a:solidFill>
                <a:latin typeface="Arial" pitchFamily="34" charset="0"/>
                <a:ea typeface="Arial" pitchFamily="34" charset="-122"/>
                <a:cs typeface="Arial" pitchFamily="34" charset="-120"/>
              </a:rPr>
              <a:t>"Notre méthodologie structurée nous permet de garantir l'efficacité de nos interventions et la satisfaction de nos clients."</a:t>
            </a:r>
            <a:endParaRPr lang="en-US" sz="1500" dirty="0"/>
          </a:p>
        </p:txBody>
      </p:sp>
      <p:pic>
        <p:nvPicPr>
          <p:cNvPr id="28" name="Image 27" descr="Une image contenant texte, logo, Police, Graphique&#10;&#10;Le contenu généré par l’IA peut être incorrect.">
            <a:extLst>
              <a:ext uri="{FF2B5EF4-FFF2-40B4-BE49-F238E27FC236}">
                <a16:creationId xmlns:a16="http://schemas.microsoft.com/office/drawing/2014/main" id="{371C74B8-8A7A-4364-D7B7-16339754B8B3}"/>
              </a:ext>
            </a:extLst>
          </p:cNvPr>
          <p:cNvPicPr>
            <a:picLocks noChangeAspect="1"/>
          </p:cNvPicPr>
          <p:nvPr/>
        </p:nvPicPr>
        <p:blipFill>
          <a:blip r:embed="rId18"/>
          <a:stretch>
            <a:fillRect/>
          </a:stretch>
        </p:blipFill>
        <p:spPr>
          <a:xfrm>
            <a:off x="11058063" y="-64293"/>
            <a:ext cx="1133937" cy="1195387"/>
          </a:xfrm>
          <a:prstGeom prst="rect">
            <a:avLst/>
          </a:prstGeom>
        </p:spPr>
      </p:pic>
      <p:pic>
        <p:nvPicPr>
          <p:cNvPr id="34" name="Image 33" descr="Une image contenant texte, parfum">
            <a:extLst>
              <a:ext uri="{FF2B5EF4-FFF2-40B4-BE49-F238E27FC236}">
                <a16:creationId xmlns:a16="http://schemas.microsoft.com/office/drawing/2014/main" id="{E8AC63C6-BC12-979F-D3F7-EB60BAEAA511}"/>
              </a:ext>
            </a:extLst>
          </p:cNvPr>
          <p:cNvPicPr>
            <a:picLocks noChangeAspect="1"/>
          </p:cNvPicPr>
          <p:nvPr/>
        </p:nvPicPr>
        <p:blipFill>
          <a:blip r:embed="rId19">
            <a:alphaModFix amt="20000"/>
          </a:blip>
          <a:stretch>
            <a:fillRect/>
          </a:stretch>
        </p:blipFill>
        <p:spPr>
          <a:xfrm>
            <a:off x="0" y="0"/>
            <a:ext cx="12192000"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40" y="2533650"/>
            <a:ext cx="12192000" cy="4324350"/>
          </a:xfrm>
          <a:prstGeom prst="rect">
            <a:avLst/>
          </a:prstGeom>
        </p:spPr>
      </p:pic>
      <p:pic>
        <p:nvPicPr>
          <p:cNvPr id="3" name="Image 1" descr="preencoded.png"/>
          <p:cNvPicPr>
            <a:picLocks noChangeAspect="1"/>
          </p:cNvPicPr>
          <p:nvPr/>
        </p:nvPicPr>
        <p:blipFill>
          <a:blip r:embed="rId4"/>
          <a:stretch>
            <a:fillRect/>
          </a:stretch>
        </p:blipFill>
        <p:spPr>
          <a:xfrm>
            <a:off x="0" y="0"/>
            <a:ext cx="12192000" cy="76200"/>
          </a:xfrm>
          <a:prstGeom prst="rect">
            <a:avLst/>
          </a:prstGeom>
        </p:spPr>
      </p:pic>
      <p:pic>
        <p:nvPicPr>
          <p:cNvPr id="4" name="Image 2" descr="preencoded.png"/>
          <p:cNvPicPr>
            <a:picLocks noChangeAspect="1"/>
          </p:cNvPicPr>
          <p:nvPr/>
        </p:nvPicPr>
        <p:blipFill>
          <a:blip r:embed="rId5"/>
          <a:stretch>
            <a:fillRect/>
          </a:stretch>
        </p:blipFill>
        <p:spPr>
          <a:xfrm>
            <a:off x="381000" y="990600"/>
            <a:ext cx="914400" cy="38100"/>
          </a:xfrm>
          <a:prstGeom prst="rect">
            <a:avLst/>
          </a:prstGeom>
        </p:spPr>
      </p:pic>
      <p:pic>
        <p:nvPicPr>
          <p:cNvPr id="5" name="Image 3" descr="preencoded.png"/>
          <p:cNvPicPr>
            <a:picLocks noChangeAspect="1"/>
          </p:cNvPicPr>
          <p:nvPr/>
        </p:nvPicPr>
        <p:blipFill>
          <a:blip r:embed="rId6"/>
          <a:stretch>
            <a:fillRect/>
          </a:stretch>
        </p:blipFill>
        <p:spPr>
          <a:xfrm>
            <a:off x="364323" y="1875559"/>
            <a:ext cx="1177379" cy="381000"/>
          </a:xfrm>
          <a:prstGeom prst="rect">
            <a:avLst/>
          </a:prstGeom>
        </p:spPr>
      </p:pic>
      <p:pic>
        <p:nvPicPr>
          <p:cNvPr id="6" name="Image 4" descr="preencoded.png"/>
          <p:cNvPicPr>
            <a:picLocks noChangeAspect="1"/>
          </p:cNvPicPr>
          <p:nvPr/>
        </p:nvPicPr>
        <p:blipFill>
          <a:blip r:embed="rId7"/>
          <a:stretch>
            <a:fillRect/>
          </a:stretch>
        </p:blipFill>
        <p:spPr>
          <a:xfrm>
            <a:off x="533400" y="1981200"/>
            <a:ext cx="152400" cy="152400"/>
          </a:xfrm>
          <a:prstGeom prst="rect">
            <a:avLst/>
          </a:prstGeom>
        </p:spPr>
      </p:pic>
      <p:pic>
        <p:nvPicPr>
          <p:cNvPr id="7" name="Image 5" descr="preencoded.png"/>
          <p:cNvPicPr>
            <a:picLocks noChangeAspect="1"/>
          </p:cNvPicPr>
          <p:nvPr/>
        </p:nvPicPr>
        <p:blipFill>
          <a:blip r:embed="rId8"/>
          <a:stretch>
            <a:fillRect/>
          </a:stretch>
        </p:blipFill>
        <p:spPr>
          <a:xfrm>
            <a:off x="1653629" y="1866900"/>
            <a:ext cx="1262063" cy="381000"/>
          </a:xfrm>
          <a:prstGeom prst="rect">
            <a:avLst/>
          </a:prstGeom>
        </p:spPr>
      </p:pic>
      <p:pic>
        <p:nvPicPr>
          <p:cNvPr id="8" name="Image 6" descr="preencoded.png"/>
          <p:cNvPicPr>
            <a:picLocks noChangeAspect="1"/>
          </p:cNvPicPr>
          <p:nvPr/>
        </p:nvPicPr>
        <p:blipFill>
          <a:blip r:embed="rId9"/>
          <a:stretch>
            <a:fillRect/>
          </a:stretch>
        </p:blipFill>
        <p:spPr>
          <a:xfrm>
            <a:off x="1806029" y="1981200"/>
            <a:ext cx="152400" cy="152400"/>
          </a:xfrm>
          <a:prstGeom prst="rect">
            <a:avLst/>
          </a:prstGeom>
        </p:spPr>
      </p:pic>
      <p:pic>
        <p:nvPicPr>
          <p:cNvPr id="9" name="Image 7" descr="preencoded.png"/>
          <p:cNvPicPr>
            <a:picLocks noChangeAspect="1"/>
          </p:cNvPicPr>
          <p:nvPr/>
        </p:nvPicPr>
        <p:blipFill>
          <a:blip r:embed="rId10"/>
          <a:stretch>
            <a:fillRect/>
          </a:stretch>
        </p:blipFill>
        <p:spPr>
          <a:xfrm>
            <a:off x="3010942" y="1866900"/>
            <a:ext cx="1011882" cy="381000"/>
          </a:xfrm>
          <a:prstGeom prst="rect">
            <a:avLst/>
          </a:prstGeom>
        </p:spPr>
      </p:pic>
      <p:pic>
        <p:nvPicPr>
          <p:cNvPr id="10" name="Image 8" descr="preencoded.png"/>
          <p:cNvPicPr>
            <a:picLocks noChangeAspect="1"/>
          </p:cNvPicPr>
          <p:nvPr/>
        </p:nvPicPr>
        <p:blipFill>
          <a:blip r:embed="rId11"/>
          <a:stretch>
            <a:fillRect/>
          </a:stretch>
        </p:blipFill>
        <p:spPr>
          <a:xfrm>
            <a:off x="3163342" y="1981200"/>
            <a:ext cx="190500" cy="152400"/>
          </a:xfrm>
          <a:prstGeom prst="rect">
            <a:avLst/>
          </a:prstGeom>
        </p:spPr>
      </p:pic>
      <p:pic>
        <p:nvPicPr>
          <p:cNvPr id="11" name="Image 9" descr="preencoded.png"/>
          <p:cNvPicPr>
            <a:picLocks noChangeAspect="1"/>
          </p:cNvPicPr>
          <p:nvPr/>
        </p:nvPicPr>
        <p:blipFill>
          <a:blip r:embed="rId12"/>
          <a:stretch>
            <a:fillRect/>
          </a:stretch>
        </p:blipFill>
        <p:spPr>
          <a:xfrm>
            <a:off x="6248400" y="1866900"/>
            <a:ext cx="2705100" cy="1524000"/>
          </a:xfrm>
          <a:prstGeom prst="rect">
            <a:avLst/>
          </a:prstGeom>
        </p:spPr>
      </p:pic>
      <p:pic>
        <p:nvPicPr>
          <p:cNvPr id="12" name="Image 10" descr="preencoded.png"/>
          <p:cNvPicPr>
            <a:picLocks noChangeAspect="1"/>
          </p:cNvPicPr>
          <p:nvPr/>
        </p:nvPicPr>
        <p:blipFill>
          <a:blip r:embed="rId13"/>
          <a:stretch>
            <a:fillRect/>
          </a:stretch>
        </p:blipFill>
        <p:spPr>
          <a:xfrm>
            <a:off x="6400800" y="2152650"/>
            <a:ext cx="190500" cy="266700"/>
          </a:xfrm>
          <a:prstGeom prst="rect">
            <a:avLst/>
          </a:prstGeom>
        </p:spPr>
      </p:pic>
      <p:pic>
        <p:nvPicPr>
          <p:cNvPr id="13" name="Image 11" descr="preencoded.png"/>
          <p:cNvPicPr>
            <a:picLocks noChangeAspect="1"/>
          </p:cNvPicPr>
          <p:nvPr/>
        </p:nvPicPr>
        <p:blipFill>
          <a:blip r:embed="rId12"/>
          <a:stretch>
            <a:fillRect/>
          </a:stretch>
        </p:blipFill>
        <p:spPr>
          <a:xfrm>
            <a:off x="9105900" y="1866900"/>
            <a:ext cx="2705100" cy="1524000"/>
          </a:xfrm>
          <a:prstGeom prst="rect">
            <a:avLst/>
          </a:prstGeom>
        </p:spPr>
      </p:pic>
      <p:pic>
        <p:nvPicPr>
          <p:cNvPr id="14" name="Image 12" descr="preencoded.png"/>
          <p:cNvPicPr>
            <a:picLocks noChangeAspect="1"/>
          </p:cNvPicPr>
          <p:nvPr/>
        </p:nvPicPr>
        <p:blipFill>
          <a:blip r:embed="rId14"/>
          <a:stretch>
            <a:fillRect/>
          </a:stretch>
        </p:blipFill>
        <p:spPr>
          <a:xfrm>
            <a:off x="9258300" y="2019300"/>
            <a:ext cx="171450" cy="266700"/>
          </a:xfrm>
          <a:prstGeom prst="rect">
            <a:avLst/>
          </a:prstGeom>
        </p:spPr>
      </p:pic>
      <p:pic>
        <p:nvPicPr>
          <p:cNvPr id="15" name="Image 13" descr="preencoded.png"/>
          <p:cNvPicPr>
            <a:picLocks noChangeAspect="1"/>
          </p:cNvPicPr>
          <p:nvPr/>
        </p:nvPicPr>
        <p:blipFill>
          <a:blip r:embed="rId15"/>
          <a:stretch>
            <a:fillRect/>
          </a:stretch>
        </p:blipFill>
        <p:spPr>
          <a:xfrm>
            <a:off x="6248400" y="3543300"/>
            <a:ext cx="2705100" cy="1257300"/>
          </a:xfrm>
          <a:prstGeom prst="rect">
            <a:avLst/>
          </a:prstGeom>
        </p:spPr>
      </p:pic>
      <p:pic>
        <p:nvPicPr>
          <p:cNvPr id="16" name="Image 14" descr="preencoded.png"/>
          <p:cNvPicPr>
            <a:picLocks noChangeAspect="1"/>
          </p:cNvPicPr>
          <p:nvPr/>
        </p:nvPicPr>
        <p:blipFill>
          <a:blip r:embed="rId16"/>
          <a:stretch>
            <a:fillRect/>
          </a:stretch>
        </p:blipFill>
        <p:spPr>
          <a:xfrm>
            <a:off x="6400800" y="3695700"/>
            <a:ext cx="190500" cy="266700"/>
          </a:xfrm>
          <a:prstGeom prst="rect">
            <a:avLst/>
          </a:prstGeom>
        </p:spPr>
      </p:pic>
      <p:pic>
        <p:nvPicPr>
          <p:cNvPr id="17" name="Image 15" descr="preencoded.png"/>
          <p:cNvPicPr>
            <a:picLocks noChangeAspect="1"/>
          </p:cNvPicPr>
          <p:nvPr/>
        </p:nvPicPr>
        <p:blipFill>
          <a:blip r:embed="rId15"/>
          <a:stretch>
            <a:fillRect/>
          </a:stretch>
        </p:blipFill>
        <p:spPr>
          <a:xfrm>
            <a:off x="9105900" y="3543300"/>
            <a:ext cx="2705100" cy="1257300"/>
          </a:xfrm>
          <a:prstGeom prst="rect">
            <a:avLst/>
          </a:prstGeom>
        </p:spPr>
      </p:pic>
      <p:pic>
        <p:nvPicPr>
          <p:cNvPr id="18" name="Image 16" descr="preencoded.png"/>
          <p:cNvPicPr>
            <a:picLocks noChangeAspect="1"/>
          </p:cNvPicPr>
          <p:nvPr/>
        </p:nvPicPr>
        <p:blipFill>
          <a:blip r:embed="rId17"/>
          <a:stretch>
            <a:fillRect/>
          </a:stretch>
        </p:blipFill>
        <p:spPr>
          <a:xfrm>
            <a:off x="9258300" y="3695700"/>
            <a:ext cx="190500" cy="266700"/>
          </a:xfrm>
          <a:prstGeom prst="rect">
            <a:avLst/>
          </a:prstGeom>
        </p:spPr>
      </p:pic>
      <p:sp>
        <p:nvSpPr>
          <p:cNvPr id="19" name="Text 0"/>
          <p:cNvSpPr/>
          <p:nvPr/>
        </p:nvSpPr>
        <p:spPr>
          <a:xfrm>
            <a:off x="381000" y="457200"/>
            <a:ext cx="13716000" cy="457200"/>
          </a:xfrm>
          <a:prstGeom prst="rect">
            <a:avLst/>
          </a:prstGeom>
          <a:noFill/>
          <a:ln/>
        </p:spPr>
        <p:txBody>
          <a:bodyPr vert="horz" wrap="square" lIns="0" tIns="0" rIns="0" bIns="0" rtlCol="0" anchor="t"/>
          <a:lstStyle/>
          <a:p>
            <a:pPr marL="0" indent="0">
              <a:lnSpc>
                <a:spcPts val="3600"/>
              </a:lnSpc>
              <a:buNone/>
            </a:pPr>
            <a:r>
              <a:rPr lang="en-US" sz="3600" b="1" dirty="0">
                <a:solidFill>
                  <a:srgbClr val="FFFFFF"/>
                </a:solidFill>
                <a:latin typeface="Arial" pitchFamily="34" charset="0"/>
                <a:ea typeface="Arial" pitchFamily="34" charset="-122"/>
                <a:cs typeface="Arial" pitchFamily="34" charset="-120"/>
              </a:rPr>
              <a:t>Nos Engagements Qualité</a:t>
            </a:r>
            <a:endParaRPr lang="en-US" sz="3600" dirty="0"/>
          </a:p>
        </p:txBody>
      </p:sp>
      <p:sp>
        <p:nvSpPr>
          <p:cNvPr id="20" name="Text 1"/>
          <p:cNvSpPr/>
          <p:nvPr/>
        </p:nvSpPr>
        <p:spPr>
          <a:xfrm>
            <a:off x="381000" y="1333500"/>
            <a:ext cx="6675120" cy="304800"/>
          </a:xfrm>
          <a:prstGeom prst="rect">
            <a:avLst/>
          </a:prstGeom>
          <a:noFill/>
          <a:ln/>
        </p:spPr>
        <p:txBody>
          <a:bodyPr vert="horz" wrap="square" lIns="0" tIns="0" rIns="0" bIns="0" rtlCol="0" anchor="t"/>
          <a:lstStyle/>
          <a:p>
            <a:pPr marL="0" indent="0">
              <a:lnSpc>
                <a:spcPts val="2400"/>
              </a:lnSpc>
              <a:buNone/>
            </a:pPr>
            <a:r>
              <a:rPr lang="en-US" sz="1800" b="1" dirty="0">
                <a:solidFill>
                  <a:srgbClr val="FFFFFF"/>
                </a:solidFill>
                <a:latin typeface="Arial" pitchFamily="34" charset="0"/>
                <a:ea typeface="Arial" pitchFamily="34" charset="-122"/>
                <a:cs typeface="Arial" pitchFamily="34" charset="-120"/>
              </a:rPr>
              <a:t>Normes et Réglementations</a:t>
            </a:r>
            <a:endParaRPr lang="en-US" sz="1800" dirty="0"/>
          </a:p>
        </p:txBody>
      </p:sp>
      <p:sp>
        <p:nvSpPr>
          <p:cNvPr id="21" name="Text 2"/>
          <p:cNvSpPr/>
          <p:nvPr/>
        </p:nvSpPr>
        <p:spPr>
          <a:xfrm>
            <a:off x="762000" y="1943100"/>
            <a:ext cx="772775" cy="228600"/>
          </a:xfrm>
          <a:prstGeom prst="rect">
            <a:avLst/>
          </a:prstGeom>
          <a:noFill/>
          <a:ln/>
        </p:spPr>
        <p:txBody>
          <a:bodyPr vert="horz" wrap="square" lIns="0" tIns="0" rIns="0" bIns="0" rtlCol="0" anchor="t"/>
          <a:lstStyle/>
          <a:p>
            <a:pPr marL="0" indent="0">
              <a:lnSpc>
                <a:spcPts val="1800"/>
              </a:lnSpc>
              <a:buNone/>
            </a:pPr>
            <a:r>
              <a:rPr lang="en-US" sz="1200" b="1" dirty="0">
                <a:solidFill>
                  <a:srgbClr val="FFFFFF"/>
                </a:solidFill>
                <a:latin typeface="Arial" pitchFamily="34" charset="0"/>
                <a:ea typeface="Arial" pitchFamily="34" charset="-122"/>
                <a:cs typeface="Arial" pitchFamily="34" charset="-120"/>
              </a:rPr>
              <a:t>ISO 9001</a:t>
            </a:r>
            <a:endParaRPr lang="en-US" sz="1200" dirty="0"/>
          </a:p>
        </p:txBody>
      </p:sp>
      <p:sp>
        <p:nvSpPr>
          <p:cNvPr id="22" name="Text 3"/>
          <p:cNvSpPr/>
          <p:nvPr/>
        </p:nvSpPr>
        <p:spPr>
          <a:xfrm>
            <a:off x="2034629" y="1943100"/>
            <a:ext cx="874395" cy="228600"/>
          </a:xfrm>
          <a:prstGeom prst="rect">
            <a:avLst/>
          </a:prstGeom>
          <a:noFill/>
          <a:ln/>
        </p:spPr>
        <p:txBody>
          <a:bodyPr vert="horz" wrap="square" lIns="0" tIns="0" rIns="0" bIns="0" rtlCol="0" anchor="t"/>
          <a:lstStyle/>
          <a:p>
            <a:pPr marL="0" indent="0">
              <a:lnSpc>
                <a:spcPts val="1800"/>
              </a:lnSpc>
              <a:buNone/>
            </a:pPr>
            <a:r>
              <a:rPr lang="en-US" sz="1200" b="1" dirty="0">
                <a:solidFill>
                  <a:srgbClr val="FFFFFF"/>
                </a:solidFill>
                <a:latin typeface="Arial" pitchFamily="34" charset="0"/>
                <a:ea typeface="Arial" pitchFamily="34" charset="-122"/>
                <a:cs typeface="Arial" pitchFamily="34" charset="-120"/>
              </a:rPr>
              <a:t>ISO 27001</a:t>
            </a:r>
            <a:endParaRPr lang="en-US" sz="1200" dirty="0"/>
          </a:p>
        </p:txBody>
      </p:sp>
      <p:sp>
        <p:nvSpPr>
          <p:cNvPr id="23" name="Text 4"/>
          <p:cNvSpPr/>
          <p:nvPr/>
        </p:nvSpPr>
        <p:spPr>
          <a:xfrm>
            <a:off x="3430042" y="1943100"/>
            <a:ext cx="528459" cy="228600"/>
          </a:xfrm>
          <a:prstGeom prst="rect">
            <a:avLst/>
          </a:prstGeom>
          <a:noFill/>
          <a:ln/>
        </p:spPr>
        <p:txBody>
          <a:bodyPr vert="horz" wrap="square" lIns="0" tIns="0" rIns="0" bIns="0" rtlCol="0" anchor="t"/>
          <a:lstStyle/>
          <a:p>
            <a:pPr marL="0" indent="0">
              <a:lnSpc>
                <a:spcPts val="1800"/>
              </a:lnSpc>
              <a:buNone/>
            </a:pPr>
            <a:r>
              <a:rPr lang="en-US" sz="1200" b="1" dirty="0">
                <a:solidFill>
                  <a:srgbClr val="FFFFFF"/>
                </a:solidFill>
                <a:latin typeface="Arial" pitchFamily="34" charset="0"/>
                <a:ea typeface="Arial" pitchFamily="34" charset="-122"/>
                <a:cs typeface="Arial" pitchFamily="34" charset="-120"/>
              </a:rPr>
              <a:t>RGPD</a:t>
            </a:r>
            <a:endParaRPr lang="en-US" sz="1200" dirty="0"/>
          </a:p>
        </p:txBody>
      </p:sp>
      <p:sp>
        <p:nvSpPr>
          <p:cNvPr id="24" name="Text 5"/>
          <p:cNvSpPr/>
          <p:nvPr/>
        </p:nvSpPr>
        <p:spPr>
          <a:xfrm>
            <a:off x="381000" y="2571750"/>
            <a:ext cx="5562600" cy="557213"/>
          </a:xfrm>
          <a:prstGeom prst="rect">
            <a:avLst/>
          </a:prstGeom>
          <a:noFill/>
          <a:ln/>
        </p:spPr>
        <p:txBody>
          <a:bodyPr vert="horz" wrap="square" lIns="0" tIns="0" rIns="0" bIns="0" rtlCol="0" anchor="t"/>
          <a:lstStyle/>
          <a:p>
            <a:pPr marL="0" indent="0">
              <a:lnSpc>
                <a:spcPts val="2194"/>
              </a:lnSpc>
              <a:buNone/>
            </a:pPr>
            <a:r>
              <a:rPr lang="en-US" sz="1350" b="1" dirty="0">
                <a:solidFill>
                  <a:schemeClr val="bg1"/>
                </a:solidFill>
                <a:latin typeface="Arial" pitchFamily="34" charset="0"/>
                <a:ea typeface="Arial" pitchFamily="34" charset="-122"/>
                <a:cs typeface="Arial" pitchFamily="34" charset="-120"/>
              </a:rPr>
              <a:t>Conformité stricte aux standards internationaux et réglementaires pour garantir la qualité et la sécurité de nos prestations.</a:t>
            </a:r>
            <a:endParaRPr lang="en-US" sz="1350" b="1" dirty="0">
              <a:solidFill>
                <a:schemeClr val="bg1"/>
              </a:solidFill>
            </a:endParaRPr>
          </a:p>
        </p:txBody>
      </p:sp>
      <p:sp>
        <p:nvSpPr>
          <p:cNvPr id="25" name="Text 6"/>
          <p:cNvSpPr/>
          <p:nvPr/>
        </p:nvSpPr>
        <p:spPr>
          <a:xfrm>
            <a:off x="381000" y="3281363"/>
            <a:ext cx="5562600" cy="835819"/>
          </a:xfrm>
          <a:prstGeom prst="rect">
            <a:avLst/>
          </a:prstGeom>
          <a:noFill/>
          <a:ln/>
        </p:spPr>
        <p:txBody>
          <a:bodyPr vert="horz" wrap="square" lIns="0" tIns="0" rIns="0" bIns="0" rtlCol="0" anchor="t"/>
          <a:lstStyle/>
          <a:p>
            <a:pPr marL="0" indent="0">
              <a:lnSpc>
                <a:spcPts val="2194"/>
              </a:lnSpc>
              <a:buNone/>
            </a:pPr>
            <a:r>
              <a:rPr lang="en-US" sz="1350" b="1" dirty="0">
                <a:solidFill>
                  <a:schemeClr val="bg1"/>
                </a:solidFill>
                <a:latin typeface="Arial" pitchFamily="34" charset="0"/>
                <a:ea typeface="Arial" pitchFamily="34" charset="-122"/>
                <a:cs typeface="Arial" pitchFamily="34" charset="-120"/>
              </a:rPr>
              <a:t>Nous appliquons des méthodologies rigoureuses dans la gestion des projets, assurant une protection optimale des données clients et une traçabilité optimale de toutes nos interventions.</a:t>
            </a:r>
            <a:endParaRPr lang="en-US" sz="1350" b="1" dirty="0">
              <a:solidFill>
                <a:schemeClr val="bg1"/>
              </a:solidFill>
            </a:endParaRPr>
          </a:p>
        </p:txBody>
      </p:sp>
      <p:sp>
        <p:nvSpPr>
          <p:cNvPr id="26" name="Text 7"/>
          <p:cNvSpPr/>
          <p:nvPr/>
        </p:nvSpPr>
        <p:spPr>
          <a:xfrm>
            <a:off x="6248400" y="1333500"/>
            <a:ext cx="5562600" cy="304800"/>
          </a:xfrm>
          <a:prstGeom prst="rect">
            <a:avLst/>
          </a:prstGeom>
          <a:noFill/>
          <a:ln/>
        </p:spPr>
        <p:txBody>
          <a:bodyPr vert="horz" wrap="square" lIns="0" tIns="0" rIns="0" bIns="0" rtlCol="0" anchor="t"/>
          <a:lstStyle/>
          <a:p>
            <a:pPr marL="0" indent="0">
              <a:lnSpc>
                <a:spcPts val="2400"/>
              </a:lnSpc>
              <a:buNone/>
            </a:pPr>
            <a:r>
              <a:rPr lang="en-US" sz="1800" b="1" dirty="0">
                <a:solidFill>
                  <a:srgbClr val="FFFFFF"/>
                </a:solidFill>
                <a:latin typeface="Arial" pitchFamily="34" charset="0"/>
                <a:ea typeface="Arial" pitchFamily="34" charset="-122"/>
                <a:cs typeface="Arial" pitchFamily="34" charset="-120"/>
              </a:rPr>
              <a:t>Nos Engagements</a:t>
            </a:r>
            <a:endParaRPr lang="en-US" sz="1800" dirty="0"/>
          </a:p>
        </p:txBody>
      </p:sp>
      <p:sp>
        <p:nvSpPr>
          <p:cNvPr id="27" name="Text 8"/>
          <p:cNvSpPr/>
          <p:nvPr/>
        </p:nvSpPr>
        <p:spPr>
          <a:xfrm>
            <a:off x="6705600" y="2019300"/>
            <a:ext cx="2095500" cy="533400"/>
          </a:xfrm>
          <a:prstGeom prst="rect">
            <a:avLst/>
          </a:prstGeom>
          <a:noFill/>
          <a:ln/>
        </p:spPr>
        <p:txBody>
          <a:bodyPr vert="horz" wrap="square" lIns="0" tIns="0" rIns="0" bIns="0" rtlCol="0" anchor="t"/>
          <a:lstStyle/>
          <a:p>
            <a:pPr marL="0" indent="0">
              <a:lnSpc>
                <a:spcPts val="2100"/>
              </a:lnSpc>
              <a:buNone/>
            </a:pPr>
            <a:r>
              <a:rPr lang="en-US" sz="1350" b="1" dirty="0">
                <a:solidFill>
                  <a:srgbClr val="FFFFFF"/>
                </a:solidFill>
                <a:latin typeface="Arial" pitchFamily="34" charset="0"/>
                <a:ea typeface="Arial" pitchFamily="34" charset="-122"/>
                <a:cs typeface="Arial" pitchFamily="34" charset="-120"/>
              </a:rPr>
              <a:t>Méthodologies Rigoureuses</a:t>
            </a:r>
            <a:endParaRPr lang="en-US" sz="1350" dirty="0"/>
          </a:p>
        </p:txBody>
      </p:sp>
      <p:sp>
        <p:nvSpPr>
          <p:cNvPr id="28" name="Text 9"/>
          <p:cNvSpPr/>
          <p:nvPr/>
        </p:nvSpPr>
        <p:spPr>
          <a:xfrm>
            <a:off x="6400800" y="2667000"/>
            <a:ext cx="2400300" cy="571500"/>
          </a:xfrm>
          <a:prstGeom prst="rect">
            <a:avLst/>
          </a:prstGeom>
          <a:noFill/>
          <a:ln/>
        </p:spPr>
        <p:txBody>
          <a:bodyPr vert="horz" wrap="square" lIns="0" tIns="0" rIns="0" bIns="0" rtlCol="0" anchor="t"/>
          <a:lstStyle/>
          <a:p>
            <a:pPr marL="0" indent="0">
              <a:lnSpc>
                <a:spcPts val="1500"/>
              </a:lnSpc>
              <a:buNone/>
            </a:pPr>
            <a:r>
              <a:rPr lang="en-US" sz="1050" dirty="0">
                <a:solidFill>
                  <a:schemeClr val="bg1"/>
                </a:solidFill>
                <a:latin typeface="Arial" pitchFamily="34" charset="0"/>
                <a:ea typeface="Arial" pitchFamily="34" charset="-122"/>
                <a:cs typeface="Arial" pitchFamily="34" charset="-120"/>
              </a:rPr>
              <a:t>Application de méthodologies structurées pour une gestion efficace des projets.</a:t>
            </a:r>
            <a:endParaRPr lang="en-US" sz="1050" dirty="0">
              <a:solidFill>
                <a:schemeClr val="bg1"/>
              </a:solidFill>
            </a:endParaRPr>
          </a:p>
        </p:txBody>
      </p:sp>
      <p:sp>
        <p:nvSpPr>
          <p:cNvPr id="29" name="Text 10"/>
          <p:cNvSpPr/>
          <p:nvPr/>
        </p:nvSpPr>
        <p:spPr>
          <a:xfrm>
            <a:off x="9544050" y="2019300"/>
            <a:ext cx="2355116" cy="266700"/>
          </a:xfrm>
          <a:prstGeom prst="rect">
            <a:avLst/>
          </a:prstGeom>
          <a:noFill/>
          <a:ln/>
        </p:spPr>
        <p:txBody>
          <a:bodyPr vert="horz" wrap="square" lIns="0" tIns="0" rIns="0" bIns="0" rtlCol="0" anchor="t"/>
          <a:lstStyle/>
          <a:p>
            <a:pPr marL="0" indent="0">
              <a:lnSpc>
                <a:spcPts val="2100"/>
              </a:lnSpc>
              <a:buNone/>
            </a:pPr>
            <a:r>
              <a:rPr lang="en-US" sz="1350" b="1" dirty="0">
                <a:solidFill>
                  <a:srgbClr val="FFFFFF"/>
                </a:solidFill>
                <a:latin typeface="Arial" pitchFamily="34" charset="0"/>
                <a:ea typeface="Arial" pitchFamily="34" charset="-122"/>
                <a:cs typeface="Arial" pitchFamily="34" charset="-120"/>
              </a:rPr>
              <a:t>Protection des Données</a:t>
            </a:r>
            <a:endParaRPr lang="en-US" sz="1350" dirty="0"/>
          </a:p>
        </p:txBody>
      </p:sp>
      <p:sp>
        <p:nvSpPr>
          <p:cNvPr id="30" name="Text 11"/>
          <p:cNvSpPr/>
          <p:nvPr/>
        </p:nvSpPr>
        <p:spPr>
          <a:xfrm>
            <a:off x="9258300" y="2400300"/>
            <a:ext cx="2400300" cy="381000"/>
          </a:xfrm>
          <a:prstGeom prst="rect">
            <a:avLst/>
          </a:prstGeom>
          <a:noFill/>
          <a:ln/>
        </p:spPr>
        <p:txBody>
          <a:bodyPr vert="horz" wrap="square" lIns="0" tIns="0" rIns="0" bIns="0" rtlCol="0" anchor="t"/>
          <a:lstStyle/>
          <a:p>
            <a:pPr marL="0" indent="0">
              <a:lnSpc>
                <a:spcPts val="1500"/>
              </a:lnSpc>
              <a:buNone/>
            </a:pPr>
            <a:r>
              <a:rPr lang="en-US" sz="1050" dirty="0">
                <a:solidFill>
                  <a:schemeClr val="bg1"/>
                </a:solidFill>
                <a:latin typeface="Arial" pitchFamily="34" charset="0"/>
                <a:ea typeface="Arial" pitchFamily="34" charset="-122"/>
                <a:cs typeface="Arial" pitchFamily="34" charset="-120"/>
              </a:rPr>
              <a:t>Sécurisation des échanges et protection des informations sensibles.</a:t>
            </a:r>
            <a:endParaRPr lang="en-US" sz="1050" dirty="0">
              <a:solidFill>
                <a:schemeClr val="bg1"/>
              </a:solidFill>
            </a:endParaRPr>
          </a:p>
        </p:txBody>
      </p:sp>
      <p:sp>
        <p:nvSpPr>
          <p:cNvPr id="31" name="Text 12"/>
          <p:cNvSpPr/>
          <p:nvPr/>
        </p:nvSpPr>
        <p:spPr>
          <a:xfrm>
            <a:off x="6705600" y="3695700"/>
            <a:ext cx="2205990" cy="266700"/>
          </a:xfrm>
          <a:prstGeom prst="rect">
            <a:avLst/>
          </a:prstGeom>
          <a:noFill/>
          <a:ln/>
        </p:spPr>
        <p:txBody>
          <a:bodyPr vert="horz" wrap="square" lIns="0" tIns="0" rIns="0" bIns="0" rtlCol="0" anchor="t"/>
          <a:lstStyle/>
          <a:p>
            <a:pPr marL="0" indent="0">
              <a:lnSpc>
                <a:spcPts val="2100"/>
              </a:lnSpc>
              <a:buNone/>
            </a:pPr>
            <a:r>
              <a:rPr lang="en-US" sz="1350" b="1" dirty="0">
                <a:solidFill>
                  <a:srgbClr val="FFFFFF"/>
                </a:solidFill>
                <a:latin typeface="Arial" pitchFamily="34" charset="0"/>
                <a:ea typeface="Arial" pitchFamily="34" charset="-122"/>
                <a:cs typeface="Arial" pitchFamily="34" charset="-120"/>
              </a:rPr>
              <a:t>Amélioration Continue</a:t>
            </a:r>
            <a:endParaRPr lang="en-US" sz="1350" dirty="0"/>
          </a:p>
        </p:txBody>
      </p:sp>
      <p:sp>
        <p:nvSpPr>
          <p:cNvPr id="32" name="Text 13"/>
          <p:cNvSpPr/>
          <p:nvPr/>
        </p:nvSpPr>
        <p:spPr>
          <a:xfrm>
            <a:off x="6400800" y="4076700"/>
            <a:ext cx="2400300" cy="381000"/>
          </a:xfrm>
          <a:prstGeom prst="rect">
            <a:avLst/>
          </a:prstGeom>
          <a:noFill/>
          <a:ln/>
        </p:spPr>
        <p:txBody>
          <a:bodyPr vert="horz" wrap="square" lIns="0" tIns="0" rIns="0" bIns="0" rtlCol="0" anchor="t"/>
          <a:lstStyle/>
          <a:p>
            <a:pPr marL="0" indent="0">
              <a:lnSpc>
                <a:spcPts val="1500"/>
              </a:lnSpc>
              <a:buNone/>
            </a:pPr>
            <a:r>
              <a:rPr lang="en-US" sz="1050" dirty="0">
                <a:solidFill>
                  <a:schemeClr val="bg1"/>
                </a:solidFill>
                <a:latin typeface="Arial" pitchFamily="34" charset="0"/>
                <a:ea typeface="Arial" pitchFamily="34" charset="-122"/>
                <a:cs typeface="Arial" pitchFamily="34" charset="-120"/>
              </a:rPr>
              <a:t>Engagement fermement tenu sur l'amélioration continue des prestations</a:t>
            </a:r>
            <a:r>
              <a:rPr lang="en-US" sz="1050" dirty="0">
                <a:solidFill>
                  <a:srgbClr val="D1D5DB"/>
                </a:solidFill>
                <a:latin typeface="Arial" pitchFamily="34" charset="0"/>
                <a:ea typeface="Arial" pitchFamily="34" charset="-122"/>
                <a:cs typeface="Arial" pitchFamily="34" charset="-120"/>
              </a:rPr>
              <a:t>.</a:t>
            </a:r>
            <a:endParaRPr lang="en-US" sz="1050" dirty="0"/>
          </a:p>
        </p:txBody>
      </p:sp>
      <p:sp>
        <p:nvSpPr>
          <p:cNvPr id="33" name="Text 14"/>
          <p:cNvSpPr/>
          <p:nvPr/>
        </p:nvSpPr>
        <p:spPr>
          <a:xfrm>
            <a:off x="9563100" y="3695700"/>
            <a:ext cx="1017806" cy="266700"/>
          </a:xfrm>
          <a:prstGeom prst="rect">
            <a:avLst/>
          </a:prstGeom>
          <a:noFill/>
          <a:ln/>
        </p:spPr>
        <p:txBody>
          <a:bodyPr vert="horz" wrap="square" lIns="0" tIns="0" rIns="0" bIns="0" rtlCol="0" anchor="t"/>
          <a:lstStyle/>
          <a:p>
            <a:pPr marL="0" indent="0">
              <a:lnSpc>
                <a:spcPts val="2100"/>
              </a:lnSpc>
              <a:buNone/>
            </a:pPr>
            <a:r>
              <a:rPr lang="en-US" sz="1350" b="1" dirty="0">
                <a:solidFill>
                  <a:srgbClr val="FFFFFF"/>
                </a:solidFill>
                <a:latin typeface="Arial" pitchFamily="34" charset="0"/>
                <a:ea typeface="Arial" pitchFamily="34" charset="-122"/>
                <a:cs typeface="Arial" pitchFamily="34" charset="-120"/>
              </a:rPr>
              <a:t>Traçabilité</a:t>
            </a:r>
            <a:endParaRPr lang="en-US" sz="1350" dirty="0"/>
          </a:p>
        </p:txBody>
      </p:sp>
      <p:sp>
        <p:nvSpPr>
          <p:cNvPr id="34" name="Text 15"/>
          <p:cNvSpPr/>
          <p:nvPr/>
        </p:nvSpPr>
        <p:spPr>
          <a:xfrm>
            <a:off x="9258300" y="4076700"/>
            <a:ext cx="2400300" cy="571500"/>
          </a:xfrm>
          <a:prstGeom prst="rect">
            <a:avLst/>
          </a:prstGeom>
          <a:noFill/>
          <a:ln/>
        </p:spPr>
        <p:txBody>
          <a:bodyPr vert="horz" wrap="square" lIns="0" tIns="0" rIns="0" bIns="0" rtlCol="0" anchor="t"/>
          <a:lstStyle/>
          <a:p>
            <a:pPr marL="0" indent="0">
              <a:lnSpc>
                <a:spcPts val="1500"/>
              </a:lnSpc>
              <a:buNone/>
            </a:pPr>
            <a:r>
              <a:rPr lang="en-US" sz="1050" dirty="0">
                <a:solidFill>
                  <a:schemeClr val="bg1"/>
                </a:solidFill>
                <a:latin typeface="Arial" pitchFamily="34" charset="0"/>
                <a:ea typeface="Arial" pitchFamily="34" charset="-122"/>
                <a:cs typeface="Arial" pitchFamily="34" charset="-120"/>
              </a:rPr>
              <a:t>Tracabilité optimale de toutes les interventions pour une transparence totale.</a:t>
            </a:r>
            <a:endParaRPr lang="en-US" sz="1050" dirty="0">
              <a:solidFill>
                <a:schemeClr val="bg1"/>
              </a:solidFill>
            </a:endParaRPr>
          </a:p>
        </p:txBody>
      </p:sp>
      <p:sp>
        <p:nvSpPr>
          <p:cNvPr id="35" name="Text 16"/>
          <p:cNvSpPr/>
          <p:nvPr/>
        </p:nvSpPr>
        <p:spPr>
          <a:xfrm>
            <a:off x="-762000" y="5105400"/>
            <a:ext cx="13716000" cy="266700"/>
          </a:xfrm>
          <a:prstGeom prst="rect">
            <a:avLst/>
          </a:prstGeom>
          <a:noFill/>
          <a:ln/>
        </p:spPr>
        <p:txBody>
          <a:bodyPr vert="horz" wrap="square" lIns="0" tIns="0" rIns="0" bIns="0" rtlCol="0" anchor="t"/>
          <a:lstStyle/>
          <a:p>
            <a:pPr marL="0" indent="0" algn="ctr">
              <a:lnSpc>
                <a:spcPts val="2100"/>
              </a:lnSpc>
              <a:buNone/>
            </a:pPr>
            <a:r>
              <a:rPr lang="en-US" sz="1350" i="1" dirty="0">
                <a:solidFill>
                  <a:srgbClr val="9CA3AF"/>
                </a:solidFill>
                <a:latin typeface="Arial" pitchFamily="34" charset="0"/>
                <a:ea typeface="Arial" pitchFamily="34" charset="-122"/>
                <a:cs typeface="Arial" pitchFamily="34" charset="-120"/>
              </a:rPr>
              <a:t>"Qualité et sécurité garanties pour vos projets de cybersécurité"</a:t>
            </a:r>
            <a:endParaRPr lang="en-US" sz="1350" dirty="0"/>
          </a:p>
        </p:txBody>
      </p:sp>
      <p:pic>
        <p:nvPicPr>
          <p:cNvPr id="38" name="Image 37">
            <a:extLst>
              <a:ext uri="{FF2B5EF4-FFF2-40B4-BE49-F238E27FC236}">
                <a16:creationId xmlns:a16="http://schemas.microsoft.com/office/drawing/2014/main" id="{09BCFDE3-7A03-8E25-77AE-301EF8EED436}"/>
              </a:ext>
            </a:extLst>
          </p:cNvPr>
          <p:cNvPicPr>
            <a:picLocks noChangeAspect="1"/>
          </p:cNvPicPr>
          <p:nvPr/>
        </p:nvPicPr>
        <p:blipFill>
          <a:blip r:embed="rId18">
            <a:alphaModFix amt="20000"/>
          </a:blip>
          <a:stretch>
            <a:fillRect/>
          </a:stretch>
        </p:blipFill>
        <p:spPr>
          <a:xfrm>
            <a:off x="740" y="92870"/>
            <a:ext cx="12191260" cy="6748461"/>
          </a:xfrm>
          <a:prstGeom prst="rect">
            <a:avLst/>
          </a:prstGeom>
        </p:spPr>
      </p:pic>
      <p:pic>
        <p:nvPicPr>
          <p:cNvPr id="39" name="Image 38" descr="Une image contenant texte, logo, Police, Graphique&#10;&#10;Le contenu généré par l’IA peut être incorrect.">
            <a:extLst>
              <a:ext uri="{FF2B5EF4-FFF2-40B4-BE49-F238E27FC236}">
                <a16:creationId xmlns:a16="http://schemas.microsoft.com/office/drawing/2014/main" id="{56E97C88-8A5F-EDDE-AD89-B528AC6678E2}"/>
              </a:ext>
            </a:extLst>
          </p:cNvPr>
          <p:cNvPicPr>
            <a:picLocks noChangeAspect="1"/>
          </p:cNvPicPr>
          <p:nvPr/>
        </p:nvPicPr>
        <p:blipFill>
          <a:blip r:embed="rId19"/>
          <a:stretch>
            <a:fillRect/>
          </a:stretch>
        </p:blipFill>
        <p:spPr>
          <a:xfrm>
            <a:off x="11057323" y="16669"/>
            <a:ext cx="1133937" cy="119538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76200"/>
          </a:xfrm>
          <a:prstGeom prst="rect">
            <a:avLst/>
          </a:prstGeom>
        </p:spPr>
      </p:pic>
      <p:pic>
        <p:nvPicPr>
          <p:cNvPr id="4" name="Image 2" descr="preencoded.png"/>
          <p:cNvPicPr>
            <a:picLocks noChangeAspect="1"/>
          </p:cNvPicPr>
          <p:nvPr/>
        </p:nvPicPr>
        <p:blipFill>
          <a:blip r:embed="rId5"/>
          <a:stretch>
            <a:fillRect/>
          </a:stretch>
        </p:blipFill>
        <p:spPr>
          <a:xfrm>
            <a:off x="381000" y="990600"/>
            <a:ext cx="914400" cy="38100"/>
          </a:xfrm>
          <a:prstGeom prst="rect">
            <a:avLst/>
          </a:prstGeom>
        </p:spPr>
      </p:pic>
      <p:pic>
        <p:nvPicPr>
          <p:cNvPr id="5" name="Image 3" descr="preencoded.png"/>
          <p:cNvPicPr>
            <a:picLocks noChangeAspect="1"/>
          </p:cNvPicPr>
          <p:nvPr/>
        </p:nvPicPr>
        <p:blipFill>
          <a:blip r:embed="rId6"/>
          <a:stretch>
            <a:fillRect/>
          </a:stretch>
        </p:blipFill>
        <p:spPr>
          <a:xfrm>
            <a:off x="381000" y="2833688"/>
            <a:ext cx="571500" cy="571500"/>
          </a:xfrm>
          <a:prstGeom prst="rect">
            <a:avLst/>
          </a:prstGeom>
        </p:spPr>
      </p:pic>
      <p:pic>
        <p:nvPicPr>
          <p:cNvPr id="6" name="Image 4" descr="preencoded.png"/>
          <p:cNvPicPr>
            <a:picLocks noChangeAspect="1"/>
          </p:cNvPicPr>
          <p:nvPr/>
        </p:nvPicPr>
        <p:blipFill>
          <a:blip r:embed="rId7"/>
          <a:stretch>
            <a:fillRect/>
          </a:stretch>
        </p:blipFill>
        <p:spPr>
          <a:xfrm>
            <a:off x="566738" y="2967038"/>
            <a:ext cx="200025" cy="304800"/>
          </a:xfrm>
          <a:prstGeom prst="rect">
            <a:avLst/>
          </a:prstGeom>
        </p:spPr>
      </p:pic>
      <p:pic>
        <p:nvPicPr>
          <p:cNvPr id="7" name="Image 5" descr="preencoded.png"/>
          <p:cNvPicPr>
            <a:picLocks noChangeAspect="1"/>
          </p:cNvPicPr>
          <p:nvPr/>
        </p:nvPicPr>
        <p:blipFill>
          <a:blip r:embed="rId8"/>
          <a:stretch>
            <a:fillRect/>
          </a:stretch>
        </p:blipFill>
        <p:spPr>
          <a:xfrm>
            <a:off x="381000" y="3595688"/>
            <a:ext cx="571500" cy="571500"/>
          </a:xfrm>
          <a:prstGeom prst="rect">
            <a:avLst/>
          </a:prstGeom>
        </p:spPr>
      </p:pic>
      <p:pic>
        <p:nvPicPr>
          <p:cNvPr id="8" name="Image 6" descr="preencoded.png"/>
          <p:cNvPicPr>
            <a:picLocks noChangeAspect="1"/>
          </p:cNvPicPr>
          <p:nvPr/>
        </p:nvPicPr>
        <p:blipFill>
          <a:blip r:embed="rId9"/>
          <a:stretch>
            <a:fillRect/>
          </a:stretch>
        </p:blipFill>
        <p:spPr>
          <a:xfrm>
            <a:off x="552450" y="3729038"/>
            <a:ext cx="228600" cy="304800"/>
          </a:xfrm>
          <a:prstGeom prst="rect">
            <a:avLst/>
          </a:prstGeom>
        </p:spPr>
      </p:pic>
      <p:pic>
        <p:nvPicPr>
          <p:cNvPr id="9" name="Image 7" descr="preencoded.png"/>
          <p:cNvPicPr>
            <a:picLocks noChangeAspect="1"/>
          </p:cNvPicPr>
          <p:nvPr/>
        </p:nvPicPr>
        <p:blipFill>
          <a:blip r:embed="rId10"/>
          <a:stretch>
            <a:fillRect/>
          </a:stretch>
        </p:blipFill>
        <p:spPr>
          <a:xfrm>
            <a:off x="381000" y="4357688"/>
            <a:ext cx="571500" cy="571500"/>
          </a:xfrm>
          <a:prstGeom prst="rect">
            <a:avLst/>
          </a:prstGeom>
        </p:spPr>
      </p:pic>
      <p:pic>
        <p:nvPicPr>
          <p:cNvPr id="10" name="Image 8" descr="preencoded.png"/>
          <p:cNvPicPr>
            <a:picLocks noChangeAspect="1"/>
          </p:cNvPicPr>
          <p:nvPr/>
        </p:nvPicPr>
        <p:blipFill>
          <a:blip r:embed="rId11"/>
          <a:stretch>
            <a:fillRect/>
          </a:stretch>
        </p:blipFill>
        <p:spPr>
          <a:xfrm>
            <a:off x="552450" y="4491038"/>
            <a:ext cx="228600" cy="304800"/>
          </a:xfrm>
          <a:prstGeom prst="rect">
            <a:avLst/>
          </a:prstGeom>
        </p:spPr>
      </p:pic>
      <p:pic>
        <p:nvPicPr>
          <p:cNvPr id="17" name="Image 15" descr="preencoded.png"/>
          <p:cNvPicPr>
            <a:picLocks noChangeAspect="1"/>
          </p:cNvPicPr>
          <p:nvPr/>
        </p:nvPicPr>
        <p:blipFill>
          <a:blip r:embed="rId12"/>
          <a:stretch>
            <a:fillRect/>
          </a:stretch>
        </p:blipFill>
        <p:spPr>
          <a:xfrm>
            <a:off x="3638401" y="5990670"/>
            <a:ext cx="190500" cy="190500"/>
          </a:xfrm>
          <a:prstGeom prst="rect">
            <a:avLst/>
          </a:prstGeom>
        </p:spPr>
      </p:pic>
      <p:sp>
        <p:nvSpPr>
          <p:cNvPr id="18" name="Text 0"/>
          <p:cNvSpPr/>
          <p:nvPr/>
        </p:nvSpPr>
        <p:spPr>
          <a:xfrm>
            <a:off x="381000" y="457200"/>
            <a:ext cx="11430000" cy="457200"/>
          </a:xfrm>
          <a:prstGeom prst="rect">
            <a:avLst/>
          </a:prstGeom>
          <a:noFill/>
          <a:ln/>
        </p:spPr>
        <p:txBody>
          <a:bodyPr vert="horz" wrap="square" lIns="0" tIns="0" rIns="0" bIns="0" rtlCol="0" anchor="t"/>
          <a:lstStyle/>
          <a:p>
            <a:pPr marL="0" indent="0">
              <a:lnSpc>
                <a:spcPts val="3600"/>
              </a:lnSpc>
              <a:buNone/>
            </a:pPr>
            <a:r>
              <a:rPr lang="en-US" sz="3600" b="1" dirty="0">
                <a:solidFill>
                  <a:srgbClr val="FFFFFF"/>
                </a:solidFill>
                <a:latin typeface="Arial" pitchFamily="34" charset="0"/>
                <a:ea typeface="Arial" pitchFamily="34" charset="-122"/>
                <a:cs typeface="Arial" pitchFamily="34" charset="-120"/>
              </a:rPr>
              <a:t>Contactez-nous</a:t>
            </a:r>
            <a:endParaRPr lang="en-US" sz="3600" dirty="0"/>
          </a:p>
        </p:txBody>
      </p:sp>
      <p:sp>
        <p:nvSpPr>
          <p:cNvPr id="19" name="Text 1"/>
          <p:cNvSpPr/>
          <p:nvPr/>
        </p:nvSpPr>
        <p:spPr>
          <a:xfrm>
            <a:off x="381000" y="1257300"/>
            <a:ext cx="6629400" cy="304800"/>
          </a:xfrm>
          <a:prstGeom prst="rect">
            <a:avLst/>
          </a:prstGeom>
          <a:noFill/>
          <a:ln/>
        </p:spPr>
        <p:txBody>
          <a:bodyPr vert="horz" wrap="square" lIns="0" tIns="0" rIns="0" bIns="0" rtlCol="0" anchor="t"/>
          <a:lstStyle/>
          <a:p>
            <a:pPr marL="0" indent="0">
              <a:lnSpc>
                <a:spcPts val="2400"/>
              </a:lnSpc>
              <a:buNone/>
            </a:pPr>
            <a:r>
              <a:rPr lang="en-US" sz="1800" b="1" dirty="0">
                <a:solidFill>
                  <a:srgbClr val="FFFFFF"/>
                </a:solidFill>
                <a:latin typeface="Arial" pitchFamily="34" charset="0"/>
                <a:ea typeface="Arial" pitchFamily="34" charset="-122"/>
                <a:cs typeface="Arial" pitchFamily="34" charset="-120"/>
              </a:rPr>
              <a:t>Pourquoi nous contacter ?</a:t>
            </a:r>
            <a:endParaRPr lang="en-US" sz="1800" dirty="0"/>
          </a:p>
        </p:txBody>
      </p:sp>
      <p:sp>
        <p:nvSpPr>
          <p:cNvPr id="20" name="Text 2"/>
          <p:cNvSpPr/>
          <p:nvPr/>
        </p:nvSpPr>
        <p:spPr>
          <a:xfrm>
            <a:off x="381000" y="1676400"/>
            <a:ext cx="5524500" cy="928688"/>
          </a:xfrm>
          <a:prstGeom prst="rect">
            <a:avLst/>
          </a:prstGeom>
          <a:noFill/>
          <a:ln/>
        </p:spPr>
        <p:txBody>
          <a:bodyPr vert="horz" wrap="square" lIns="0" tIns="0" rIns="0" bIns="0" rtlCol="0" anchor="t"/>
          <a:lstStyle/>
          <a:p>
            <a:pPr marL="0" indent="0">
              <a:lnSpc>
                <a:spcPts val="2438"/>
              </a:lnSpc>
              <a:buNone/>
            </a:pPr>
            <a:r>
              <a:rPr lang="en-US" sz="1500" dirty="0">
                <a:solidFill>
                  <a:srgbClr val="D1D5DB"/>
                </a:solidFill>
                <a:latin typeface="Arial" pitchFamily="34" charset="0"/>
                <a:ea typeface="Arial" pitchFamily="34" charset="-122"/>
                <a:cs typeface="Arial" pitchFamily="34" charset="-120"/>
              </a:rPr>
              <a:t>Notre équipe d'experts vous propose une évaluation gratuite et une approche personnalisée pour la protection de vos systèmes d'information.</a:t>
            </a:r>
            <a:endParaRPr lang="en-US" sz="1500" dirty="0"/>
          </a:p>
        </p:txBody>
      </p:sp>
      <p:sp>
        <p:nvSpPr>
          <p:cNvPr id="21" name="Text 3"/>
          <p:cNvSpPr/>
          <p:nvPr/>
        </p:nvSpPr>
        <p:spPr>
          <a:xfrm>
            <a:off x="1104900" y="2871788"/>
            <a:ext cx="3481507" cy="266700"/>
          </a:xfrm>
          <a:prstGeom prst="rect">
            <a:avLst/>
          </a:prstGeom>
          <a:noFill/>
          <a:ln/>
        </p:spPr>
        <p:txBody>
          <a:bodyPr vert="horz" wrap="square" lIns="0" tIns="0" rIns="0" bIns="0" rtlCol="0" anchor="t"/>
          <a:lstStyle/>
          <a:p>
            <a:pPr marL="0" indent="0">
              <a:lnSpc>
                <a:spcPts val="2100"/>
              </a:lnSpc>
              <a:buNone/>
            </a:pPr>
            <a:r>
              <a:rPr lang="en-US" sz="1500" b="1" dirty="0">
                <a:solidFill>
                  <a:srgbClr val="FFFFFF"/>
                </a:solidFill>
                <a:latin typeface="Arial" pitchFamily="34" charset="0"/>
                <a:ea typeface="Arial" pitchFamily="34" charset="-122"/>
                <a:cs typeface="Arial" pitchFamily="34" charset="-120"/>
              </a:rPr>
              <a:t>Experts qualifiés</a:t>
            </a:r>
            <a:endParaRPr lang="en-US" sz="1500" dirty="0"/>
          </a:p>
        </p:txBody>
      </p:sp>
      <p:sp>
        <p:nvSpPr>
          <p:cNvPr id="22" name="Text 4"/>
          <p:cNvSpPr/>
          <p:nvPr/>
        </p:nvSpPr>
        <p:spPr>
          <a:xfrm>
            <a:off x="1104900" y="3138488"/>
            <a:ext cx="3481507" cy="228600"/>
          </a:xfrm>
          <a:prstGeom prst="rect">
            <a:avLst/>
          </a:prstGeom>
          <a:noFill/>
          <a:ln/>
        </p:spPr>
        <p:txBody>
          <a:bodyPr vert="horz" wrap="square" lIns="0" tIns="0" rIns="0" bIns="0" rtlCol="0" anchor="t"/>
          <a:lstStyle/>
          <a:p>
            <a:pPr marL="0" indent="0">
              <a:lnSpc>
                <a:spcPts val="1800"/>
              </a:lnSpc>
              <a:buNone/>
            </a:pPr>
            <a:r>
              <a:rPr lang="en-US" sz="1200" dirty="0">
                <a:solidFill>
                  <a:srgbClr val="D1D5DB"/>
                </a:solidFill>
                <a:latin typeface="Arial" pitchFamily="34" charset="0"/>
                <a:ea typeface="Arial" pitchFamily="34" charset="-122"/>
                <a:cs typeface="Arial" pitchFamily="34" charset="-120"/>
              </a:rPr>
              <a:t>Équipe avec au moins 15 ans d'expérience</a:t>
            </a:r>
            <a:endParaRPr lang="en-US" sz="1200" dirty="0"/>
          </a:p>
        </p:txBody>
      </p:sp>
      <p:sp>
        <p:nvSpPr>
          <p:cNvPr id="23" name="Text 5"/>
          <p:cNvSpPr/>
          <p:nvPr/>
        </p:nvSpPr>
        <p:spPr>
          <a:xfrm>
            <a:off x="1104900" y="3633788"/>
            <a:ext cx="2907685" cy="266700"/>
          </a:xfrm>
          <a:prstGeom prst="rect">
            <a:avLst/>
          </a:prstGeom>
          <a:noFill/>
          <a:ln/>
        </p:spPr>
        <p:txBody>
          <a:bodyPr vert="horz" wrap="square" lIns="0" tIns="0" rIns="0" bIns="0" rtlCol="0" anchor="t"/>
          <a:lstStyle/>
          <a:p>
            <a:pPr marL="0" indent="0">
              <a:lnSpc>
                <a:spcPts val="2100"/>
              </a:lnSpc>
              <a:buNone/>
            </a:pPr>
            <a:r>
              <a:rPr lang="en-US" sz="1500" b="1" dirty="0">
                <a:solidFill>
                  <a:srgbClr val="FFFFFF"/>
                </a:solidFill>
                <a:latin typeface="Arial" pitchFamily="34" charset="0"/>
                <a:ea typeface="Arial" pitchFamily="34" charset="-122"/>
                <a:cs typeface="Arial" pitchFamily="34" charset="-120"/>
              </a:rPr>
              <a:t>Solutions personnalisées</a:t>
            </a:r>
            <a:endParaRPr lang="en-US" sz="1500" dirty="0"/>
          </a:p>
        </p:txBody>
      </p:sp>
      <p:sp>
        <p:nvSpPr>
          <p:cNvPr id="24" name="Text 6"/>
          <p:cNvSpPr/>
          <p:nvPr/>
        </p:nvSpPr>
        <p:spPr>
          <a:xfrm>
            <a:off x="1104900" y="3900488"/>
            <a:ext cx="2907685" cy="228600"/>
          </a:xfrm>
          <a:prstGeom prst="rect">
            <a:avLst/>
          </a:prstGeom>
          <a:noFill/>
          <a:ln/>
        </p:spPr>
        <p:txBody>
          <a:bodyPr vert="horz" wrap="square" lIns="0" tIns="0" rIns="0" bIns="0" rtlCol="0" anchor="t"/>
          <a:lstStyle/>
          <a:p>
            <a:pPr marL="0" indent="0">
              <a:lnSpc>
                <a:spcPts val="1800"/>
              </a:lnSpc>
              <a:buNone/>
            </a:pPr>
            <a:r>
              <a:rPr lang="en-US" sz="1200" dirty="0">
                <a:solidFill>
                  <a:srgbClr val="D1D5DB"/>
                </a:solidFill>
                <a:latin typeface="Arial" pitchFamily="34" charset="0"/>
                <a:ea typeface="Arial" pitchFamily="34" charset="-122"/>
                <a:cs typeface="Arial" pitchFamily="34" charset="-120"/>
              </a:rPr>
              <a:t>Adaptées à vos besoins spécifiques</a:t>
            </a:r>
            <a:endParaRPr lang="en-US" sz="1200" dirty="0"/>
          </a:p>
        </p:txBody>
      </p:sp>
      <p:sp>
        <p:nvSpPr>
          <p:cNvPr id="25" name="Text 7"/>
          <p:cNvSpPr/>
          <p:nvPr/>
        </p:nvSpPr>
        <p:spPr>
          <a:xfrm>
            <a:off x="1104900" y="4395788"/>
            <a:ext cx="2670334" cy="266700"/>
          </a:xfrm>
          <a:prstGeom prst="rect">
            <a:avLst/>
          </a:prstGeom>
          <a:noFill/>
          <a:ln/>
        </p:spPr>
        <p:txBody>
          <a:bodyPr vert="horz" wrap="square" lIns="0" tIns="0" rIns="0" bIns="0" rtlCol="0" anchor="t"/>
          <a:lstStyle/>
          <a:p>
            <a:pPr marL="0" indent="0">
              <a:lnSpc>
                <a:spcPts val="2100"/>
              </a:lnSpc>
              <a:buNone/>
            </a:pPr>
            <a:r>
              <a:rPr lang="en-US" sz="1500" b="1" dirty="0">
                <a:solidFill>
                  <a:srgbClr val="FFFFFF"/>
                </a:solidFill>
                <a:latin typeface="Arial" pitchFamily="34" charset="0"/>
                <a:ea typeface="Arial" pitchFamily="34" charset="-122"/>
                <a:cs typeface="Arial" pitchFamily="34" charset="-120"/>
              </a:rPr>
              <a:t>Réactivité</a:t>
            </a:r>
            <a:endParaRPr lang="en-US" sz="1500" dirty="0"/>
          </a:p>
        </p:txBody>
      </p:sp>
      <p:sp>
        <p:nvSpPr>
          <p:cNvPr id="26" name="Text 8"/>
          <p:cNvSpPr/>
          <p:nvPr/>
        </p:nvSpPr>
        <p:spPr>
          <a:xfrm>
            <a:off x="1104900" y="4662488"/>
            <a:ext cx="2670334" cy="228600"/>
          </a:xfrm>
          <a:prstGeom prst="rect">
            <a:avLst/>
          </a:prstGeom>
          <a:noFill/>
          <a:ln/>
        </p:spPr>
        <p:txBody>
          <a:bodyPr vert="horz" wrap="square" lIns="0" tIns="0" rIns="0" bIns="0" rtlCol="0" anchor="t"/>
          <a:lstStyle/>
          <a:p>
            <a:pPr marL="0" indent="0">
              <a:lnSpc>
                <a:spcPts val="1800"/>
              </a:lnSpc>
              <a:buNone/>
            </a:pPr>
            <a:r>
              <a:rPr lang="en-US" sz="1200" dirty="0">
                <a:solidFill>
                  <a:srgbClr val="D1D5DB"/>
                </a:solidFill>
                <a:latin typeface="Arial" pitchFamily="34" charset="0"/>
                <a:ea typeface="Arial" pitchFamily="34" charset="-122"/>
                <a:cs typeface="Arial" pitchFamily="34" charset="-120"/>
              </a:rPr>
              <a:t>Interventions rapides et efficaces</a:t>
            </a:r>
            <a:endParaRPr lang="en-US" sz="1200" dirty="0"/>
          </a:p>
        </p:txBody>
      </p:sp>
      <p:sp>
        <p:nvSpPr>
          <p:cNvPr id="27" name="Text 9"/>
          <p:cNvSpPr/>
          <p:nvPr/>
        </p:nvSpPr>
        <p:spPr>
          <a:xfrm>
            <a:off x="5706270" y="2833642"/>
            <a:ext cx="5989320" cy="304800"/>
          </a:xfrm>
          <a:prstGeom prst="rect">
            <a:avLst/>
          </a:prstGeom>
          <a:noFill/>
          <a:ln/>
        </p:spPr>
        <p:txBody>
          <a:bodyPr vert="horz" wrap="square" lIns="0" tIns="0" rIns="0" bIns="0" rtlCol="0" anchor="t"/>
          <a:lstStyle/>
          <a:p>
            <a:pPr marL="0" indent="0" algn="ctr">
              <a:lnSpc>
                <a:spcPts val="2400"/>
              </a:lnSpc>
              <a:buNone/>
            </a:pPr>
            <a:r>
              <a:rPr lang="en-US" b="1" dirty="0">
                <a:solidFill>
                  <a:srgbClr val="FFFFFF"/>
                </a:solidFill>
                <a:latin typeface="Arial" pitchFamily="34" charset="0"/>
                <a:ea typeface="Arial" pitchFamily="34" charset="-122"/>
                <a:cs typeface="Arial" pitchFamily="34" charset="-120"/>
              </a:rPr>
              <a:t>C</a:t>
            </a:r>
            <a:r>
              <a:rPr lang="en-US" sz="1800" b="1" dirty="0">
                <a:solidFill>
                  <a:srgbClr val="FFFFFF"/>
                </a:solidFill>
                <a:latin typeface="Arial" pitchFamily="34" charset="0"/>
                <a:ea typeface="Arial" pitchFamily="34" charset="-122"/>
                <a:cs typeface="Arial" pitchFamily="34" charset="-120"/>
              </a:rPr>
              <a:t>ontact</a:t>
            </a:r>
            <a:endParaRPr lang="en-US" sz="1800" dirty="0"/>
          </a:p>
        </p:txBody>
      </p:sp>
      <p:sp>
        <p:nvSpPr>
          <p:cNvPr id="33" name="Text 15"/>
          <p:cNvSpPr/>
          <p:nvPr/>
        </p:nvSpPr>
        <p:spPr>
          <a:xfrm>
            <a:off x="-762000" y="5943600"/>
            <a:ext cx="13716000" cy="266700"/>
          </a:xfrm>
          <a:prstGeom prst="rect">
            <a:avLst/>
          </a:prstGeom>
          <a:noFill/>
          <a:ln/>
        </p:spPr>
        <p:txBody>
          <a:bodyPr vert="horz" wrap="square" lIns="0" tIns="0" rIns="0" bIns="0" rtlCol="0" anchor="t"/>
          <a:lstStyle/>
          <a:p>
            <a:pPr marL="0" indent="0" algn="ctr">
              <a:lnSpc>
                <a:spcPts val="2100"/>
              </a:lnSpc>
              <a:buNone/>
            </a:pPr>
            <a:r>
              <a:rPr lang="en-US" sz="1500" dirty="0">
                <a:solidFill>
                  <a:srgbClr val="9CA3AF"/>
                </a:solidFill>
                <a:latin typeface="Arial" pitchFamily="34" charset="0"/>
                <a:ea typeface="Arial" pitchFamily="34" charset="-122"/>
                <a:cs typeface="Arial" pitchFamily="34" charset="-120"/>
              </a:rPr>
              <a:t> Nous vous recontacterons dans les plus brefs délais</a:t>
            </a:r>
            <a:endParaRPr lang="en-US" sz="1500" dirty="0"/>
          </a:p>
        </p:txBody>
      </p:sp>
      <p:pic>
        <p:nvPicPr>
          <p:cNvPr id="34" name="Image 33" descr="Une image contenant texte, logo, Police, Graphique&#10;&#10;Le contenu généré par l’IA peut être incorrect.">
            <a:extLst>
              <a:ext uri="{FF2B5EF4-FFF2-40B4-BE49-F238E27FC236}">
                <a16:creationId xmlns:a16="http://schemas.microsoft.com/office/drawing/2014/main" id="{F197414A-26E3-42E2-66C1-1410D5BF9222}"/>
              </a:ext>
            </a:extLst>
          </p:cNvPr>
          <p:cNvPicPr>
            <a:picLocks noChangeAspect="1"/>
          </p:cNvPicPr>
          <p:nvPr/>
        </p:nvPicPr>
        <p:blipFill>
          <a:blip r:embed="rId13"/>
          <a:stretch>
            <a:fillRect/>
          </a:stretch>
        </p:blipFill>
        <p:spPr>
          <a:xfrm>
            <a:off x="11058063" y="-31001"/>
            <a:ext cx="1133937" cy="1195387"/>
          </a:xfrm>
          <a:prstGeom prst="rect">
            <a:avLst/>
          </a:prstGeom>
        </p:spPr>
      </p:pic>
      <p:sp>
        <p:nvSpPr>
          <p:cNvPr id="37" name="ZoneTexte 36">
            <a:extLst>
              <a:ext uri="{FF2B5EF4-FFF2-40B4-BE49-F238E27FC236}">
                <a16:creationId xmlns:a16="http://schemas.microsoft.com/office/drawing/2014/main" id="{FC9F81EF-7ACA-4155-6000-F26BC33385FD}"/>
              </a:ext>
            </a:extLst>
          </p:cNvPr>
          <p:cNvSpPr txBox="1"/>
          <p:nvPr/>
        </p:nvSpPr>
        <p:spPr>
          <a:xfrm>
            <a:off x="7732966" y="3349204"/>
            <a:ext cx="2633754" cy="369140"/>
          </a:xfrm>
          <a:prstGeom prst="rect">
            <a:avLst/>
          </a:prstGeom>
          <a:noFill/>
        </p:spPr>
        <p:txBody>
          <a:bodyPr wrap="square">
            <a:spAutoFit/>
          </a:bodyPr>
          <a:lstStyle/>
          <a:p>
            <a:pPr marL="0" indent="0">
              <a:lnSpc>
                <a:spcPts val="2400"/>
              </a:lnSpc>
              <a:buNone/>
            </a:pPr>
            <a:r>
              <a:rPr lang="en-US" sz="1200" dirty="0">
                <a:solidFill>
                  <a:schemeClr val="accent3">
                    <a:lumMod val="20000"/>
                    <a:lumOff val="80000"/>
                  </a:schemeClr>
                </a:solidFill>
                <a:latin typeface="Arial" pitchFamily="34" charset="0"/>
                <a:cs typeface="Arial" pitchFamily="34" charset="-120"/>
              </a:rPr>
              <a:t>contact@forensicshield.com</a:t>
            </a:r>
            <a:endParaRPr lang="en-US" sz="1200" dirty="0">
              <a:solidFill>
                <a:schemeClr val="accent3">
                  <a:lumMod val="20000"/>
                  <a:lumOff val="80000"/>
                </a:schemeClr>
              </a:solidFill>
            </a:endParaRPr>
          </a:p>
        </p:txBody>
      </p:sp>
      <p:sp>
        <p:nvSpPr>
          <p:cNvPr id="38" name="ZoneTexte 37">
            <a:extLst>
              <a:ext uri="{FF2B5EF4-FFF2-40B4-BE49-F238E27FC236}">
                <a16:creationId xmlns:a16="http://schemas.microsoft.com/office/drawing/2014/main" id="{5E3D6053-FF75-BCBB-5CD8-928CDF0CB290}"/>
              </a:ext>
            </a:extLst>
          </p:cNvPr>
          <p:cNvSpPr txBox="1"/>
          <p:nvPr/>
        </p:nvSpPr>
        <p:spPr>
          <a:xfrm>
            <a:off x="7732966" y="3727151"/>
            <a:ext cx="2808118" cy="362600"/>
          </a:xfrm>
          <a:prstGeom prst="rect">
            <a:avLst/>
          </a:prstGeom>
          <a:noFill/>
        </p:spPr>
        <p:txBody>
          <a:bodyPr wrap="square">
            <a:spAutoFit/>
          </a:bodyPr>
          <a:lstStyle/>
          <a:p>
            <a:pPr marL="0" indent="0">
              <a:lnSpc>
                <a:spcPts val="2400"/>
              </a:lnSpc>
              <a:buNone/>
            </a:pPr>
            <a:r>
              <a:rPr lang="en-US" sz="1200" dirty="0">
                <a:solidFill>
                  <a:schemeClr val="accent3">
                    <a:lumMod val="20000"/>
                    <a:lumOff val="80000"/>
                  </a:schemeClr>
                </a:solidFill>
                <a:latin typeface="Arial" pitchFamily="34" charset="0"/>
                <a:ea typeface="Arial" pitchFamily="34" charset="-122"/>
                <a:cs typeface="Arial" pitchFamily="34" charset="-120"/>
              </a:rPr>
              <a:t>+</a:t>
            </a:r>
            <a:r>
              <a:rPr lang="en-US" sz="1200" b="1" dirty="0">
                <a:solidFill>
                  <a:schemeClr val="accent3">
                    <a:lumMod val="20000"/>
                    <a:lumOff val="80000"/>
                  </a:schemeClr>
                </a:solidFill>
                <a:latin typeface="Arial" pitchFamily="34" charset="0"/>
                <a:ea typeface="Arial" pitchFamily="34" charset="-122"/>
                <a:cs typeface="Arial" pitchFamily="34" charset="-120"/>
              </a:rPr>
              <a:t>33 6 56 69 11 91-+33 7 53 61 40 90</a:t>
            </a:r>
            <a:endParaRPr lang="en-US" sz="1200" b="1" dirty="0">
              <a:solidFill>
                <a:schemeClr val="accent3">
                  <a:lumMod val="20000"/>
                  <a:lumOff val="80000"/>
                </a:schemeClr>
              </a:solidFill>
            </a:endParaRPr>
          </a:p>
        </p:txBody>
      </p:sp>
      <p:sp>
        <p:nvSpPr>
          <p:cNvPr id="39" name="ZoneTexte 38">
            <a:extLst>
              <a:ext uri="{FF2B5EF4-FFF2-40B4-BE49-F238E27FC236}">
                <a16:creationId xmlns:a16="http://schemas.microsoft.com/office/drawing/2014/main" id="{C6CB2958-FFBC-52BE-16A1-461E0ED42318}"/>
              </a:ext>
            </a:extLst>
          </p:cNvPr>
          <p:cNvSpPr txBox="1"/>
          <p:nvPr/>
        </p:nvSpPr>
        <p:spPr>
          <a:xfrm>
            <a:off x="7756516" y="4098558"/>
            <a:ext cx="2633754" cy="369140"/>
          </a:xfrm>
          <a:prstGeom prst="rect">
            <a:avLst/>
          </a:prstGeom>
          <a:noFill/>
        </p:spPr>
        <p:txBody>
          <a:bodyPr wrap="square">
            <a:spAutoFit/>
          </a:bodyPr>
          <a:lstStyle/>
          <a:p>
            <a:pPr marL="0" indent="0">
              <a:lnSpc>
                <a:spcPts val="2400"/>
              </a:lnSpc>
              <a:buNone/>
            </a:pPr>
            <a:r>
              <a:rPr lang="en-US" sz="1200" dirty="0">
                <a:solidFill>
                  <a:schemeClr val="accent3">
                    <a:lumMod val="20000"/>
                    <a:lumOff val="80000"/>
                  </a:schemeClr>
                </a:solidFill>
                <a:latin typeface="Arial" pitchFamily="34" charset="0"/>
                <a:ea typeface="Arial" pitchFamily="34" charset="-122"/>
                <a:cs typeface="Arial" pitchFamily="34" charset="-120"/>
              </a:rPr>
              <a:t>https://forensicshield.com</a:t>
            </a:r>
            <a:endParaRPr lang="en-US" sz="1200" dirty="0">
              <a:solidFill>
                <a:schemeClr val="accent3">
                  <a:lumMod val="20000"/>
                  <a:lumOff val="80000"/>
                </a:schemeClr>
              </a:solidFill>
            </a:endParaRPr>
          </a:p>
        </p:txBody>
      </p:sp>
      <p:pic>
        <p:nvPicPr>
          <p:cNvPr id="41" name="Image 40" descr="Une image contenant texte, ordinateur, capture d’écran, multimédia">
            <a:extLst>
              <a:ext uri="{FF2B5EF4-FFF2-40B4-BE49-F238E27FC236}">
                <a16:creationId xmlns:a16="http://schemas.microsoft.com/office/drawing/2014/main" id="{A19C2B0D-8509-5879-AA48-8F4CE5EBC166}"/>
              </a:ext>
            </a:extLst>
          </p:cNvPr>
          <p:cNvPicPr>
            <a:picLocks noChangeAspect="1"/>
          </p:cNvPicPr>
          <p:nvPr/>
        </p:nvPicPr>
        <p:blipFill>
          <a:blip r:embed="rId14">
            <a:alphaModFix amt="20000"/>
          </a:blip>
          <a:stretch>
            <a:fillRect/>
          </a:stretch>
        </p:blipFill>
        <p:spPr>
          <a:xfrm>
            <a:off x="0" y="76200"/>
            <a:ext cx="12192000"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1439</TotalTime>
  <Words>960</Words>
  <Application>Microsoft Office PowerPoint</Application>
  <PresentationFormat>Grand écran</PresentationFormat>
  <Paragraphs>131</Paragraphs>
  <Slides>10</Slides>
  <Notes>10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10</vt:i4>
      </vt:variant>
    </vt:vector>
  </HeadingPairs>
  <TitlesOfParts>
    <vt:vector size="14" baseType="lpstr">
      <vt:lpstr>Algerian</vt:lpstr>
      <vt:lpstr>Arial</vt:lpstr>
      <vt:lpstr>Times New Roman</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HADDANOU, Amine (ext.)</cp:lastModifiedBy>
  <cp:revision>19</cp:revision>
  <dcterms:created xsi:type="dcterms:W3CDTF">2025-11-27T10:19:48Z</dcterms:created>
  <dcterms:modified xsi:type="dcterms:W3CDTF">2025-11-30T13:06:03Z</dcterms:modified>
</cp:coreProperties>
</file>